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33"/>
  </p:notesMasterIdLst>
  <p:sldIdLst>
    <p:sldId id="319" r:id="rId5"/>
    <p:sldId id="263" r:id="rId6"/>
    <p:sldId id="321" r:id="rId7"/>
    <p:sldId id="260" r:id="rId8"/>
    <p:sldId id="357" r:id="rId9"/>
    <p:sldId id="320" r:id="rId10"/>
    <p:sldId id="315" r:id="rId11"/>
    <p:sldId id="341" r:id="rId12"/>
    <p:sldId id="346" r:id="rId13"/>
    <p:sldId id="325" r:id="rId14"/>
    <p:sldId id="312" r:id="rId15"/>
    <p:sldId id="331" r:id="rId16"/>
    <p:sldId id="332" r:id="rId17"/>
    <p:sldId id="354" r:id="rId18"/>
    <p:sldId id="355" r:id="rId19"/>
    <p:sldId id="337" r:id="rId20"/>
    <p:sldId id="340" r:id="rId21"/>
    <p:sldId id="338" r:id="rId22"/>
    <p:sldId id="261" r:id="rId23"/>
    <p:sldId id="343" r:id="rId24"/>
    <p:sldId id="344" r:id="rId25"/>
    <p:sldId id="345" r:id="rId26"/>
    <p:sldId id="349" r:id="rId27"/>
    <p:sldId id="356" r:id="rId28"/>
    <p:sldId id="350" r:id="rId29"/>
    <p:sldId id="351" r:id="rId30"/>
    <p:sldId id="352" r:id="rId31"/>
    <p:sldId id="358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12C1B-073F-4B14-BF99-D5FDF6461AAC}" v="6" dt="2024-10-07T08:11:52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8019C-3FF3-4D6D-B97E-054B001CA246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C570BB1-92DD-4F4B-887D-22E1EB265B39}">
      <dgm:prSet/>
      <dgm:spPr/>
      <dgm:t>
        <a:bodyPr/>
        <a:lstStyle/>
        <a:p>
          <a:endParaRPr lang="da-DK" b="0">
            <a:latin typeface="Century Gothic"/>
          </a:endParaRPr>
        </a:p>
      </dgm:t>
    </dgm:pt>
    <dgm:pt modelId="{A8B73910-B35E-410E-9002-2788FA974B8F}" type="parTrans" cxnId="{475F421C-168A-4D50-9BFD-65F2CB62F1F0}">
      <dgm:prSet/>
      <dgm:spPr/>
      <dgm:t>
        <a:bodyPr/>
        <a:lstStyle/>
        <a:p>
          <a:endParaRPr lang="en-US"/>
        </a:p>
      </dgm:t>
    </dgm:pt>
    <dgm:pt modelId="{CF348966-8EE6-427C-A012-315669E4C83D}" type="sibTrans" cxnId="{475F421C-168A-4D50-9BFD-65F2CB62F1F0}">
      <dgm:prSet/>
      <dgm:spPr/>
      <dgm:t>
        <a:bodyPr/>
        <a:lstStyle/>
        <a:p>
          <a:endParaRPr lang="en-US"/>
        </a:p>
      </dgm:t>
    </dgm:pt>
    <dgm:pt modelId="{81CE92DE-F78B-41DC-9431-DF8EB53BF72E}">
      <dgm:prSet/>
      <dgm:spPr/>
      <dgm:t>
        <a:bodyPr/>
        <a:lstStyle/>
        <a:p>
          <a:r>
            <a:rPr lang="da-DK" b="0">
              <a:latin typeface="Century Gothic"/>
            </a:rPr>
            <a:t>Samarbejde med sårambulatoriet</a:t>
          </a:r>
          <a:endParaRPr lang="en-US" b="0">
            <a:latin typeface="Century Gothic"/>
          </a:endParaRPr>
        </a:p>
      </dgm:t>
    </dgm:pt>
    <dgm:pt modelId="{54E2FF16-CCB5-4440-9B49-D712E874CC25}" type="parTrans" cxnId="{2988D9CA-7AED-4F06-B54D-1E75DC83EFE2}">
      <dgm:prSet/>
      <dgm:spPr/>
      <dgm:t>
        <a:bodyPr/>
        <a:lstStyle/>
        <a:p>
          <a:endParaRPr lang="en-US"/>
        </a:p>
      </dgm:t>
    </dgm:pt>
    <dgm:pt modelId="{D7479733-274C-41C0-B45E-F4CA8D12A245}" type="sibTrans" cxnId="{2988D9CA-7AED-4F06-B54D-1E75DC83EFE2}">
      <dgm:prSet/>
      <dgm:spPr/>
      <dgm:t>
        <a:bodyPr/>
        <a:lstStyle/>
        <a:p>
          <a:endParaRPr lang="en-US"/>
        </a:p>
      </dgm:t>
    </dgm:pt>
    <dgm:pt modelId="{94E0A0C9-8895-4720-B91B-E56844D963A2}">
      <dgm:prSet phldr="0"/>
      <dgm:spPr/>
      <dgm:t>
        <a:bodyPr/>
        <a:lstStyle/>
        <a:p>
          <a:pPr rtl="0"/>
          <a:r>
            <a:rPr lang="da-DK" b="0">
              <a:latin typeface="Century Gothic"/>
              <a:cs typeface="Calibri"/>
            </a:rPr>
            <a:t>Handlingsanvisninger</a:t>
          </a:r>
        </a:p>
      </dgm:t>
    </dgm:pt>
    <dgm:pt modelId="{B337E2BA-0FE1-441B-A565-19805F29E126}" type="parTrans" cxnId="{BF4BBEC3-1926-4FBC-8F51-FDD5FCC2D492}">
      <dgm:prSet/>
      <dgm:spPr/>
    </dgm:pt>
    <dgm:pt modelId="{2B5E4509-F9A9-459A-81D4-250B39A08044}" type="sibTrans" cxnId="{BF4BBEC3-1926-4FBC-8F51-FDD5FCC2D492}">
      <dgm:prSet/>
      <dgm:spPr/>
      <dgm:t>
        <a:bodyPr/>
        <a:lstStyle/>
        <a:p>
          <a:endParaRPr lang="en-US"/>
        </a:p>
      </dgm:t>
    </dgm:pt>
    <dgm:pt modelId="{A0AA8124-09FE-434B-8A0A-E4A8A33F046B}">
      <dgm:prSet phldr="0"/>
      <dgm:spPr/>
      <dgm:t>
        <a:bodyPr/>
        <a:lstStyle/>
        <a:p>
          <a:pPr rtl="0"/>
          <a:r>
            <a:rPr lang="da-DK" b="0">
              <a:latin typeface="Century Gothic"/>
              <a:cs typeface="Calibri Light"/>
            </a:rPr>
            <a:t>Sårtriage</a:t>
          </a:r>
          <a:endParaRPr lang="en-US" b="0">
            <a:latin typeface="Century Gothic"/>
            <a:cs typeface="Calibri Light"/>
          </a:endParaRPr>
        </a:p>
      </dgm:t>
    </dgm:pt>
    <dgm:pt modelId="{403F6981-45A2-4C0A-906B-F81F2D5C9F28}" type="parTrans" cxnId="{5BF25A8B-14FF-4F36-90FC-3E7F4B7A10B0}">
      <dgm:prSet/>
      <dgm:spPr/>
    </dgm:pt>
    <dgm:pt modelId="{91EFE1CC-52A9-4596-BC99-D4CF147CBF3D}" type="sibTrans" cxnId="{5BF25A8B-14FF-4F36-90FC-3E7F4B7A10B0}">
      <dgm:prSet/>
      <dgm:spPr/>
      <dgm:t>
        <a:bodyPr/>
        <a:lstStyle/>
        <a:p>
          <a:endParaRPr lang="en-US"/>
        </a:p>
      </dgm:t>
    </dgm:pt>
    <dgm:pt modelId="{24383190-3516-4812-8737-E6F5EED4BCAD}">
      <dgm:prSet phldr="0"/>
      <dgm:spPr/>
      <dgm:t>
        <a:bodyPr/>
        <a:lstStyle/>
        <a:p>
          <a:pPr rtl="0"/>
          <a:r>
            <a:rPr lang="da-DK" b="0">
              <a:latin typeface="Century Gothic"/>
              <a:cs typeface="Calibri"/>
            </a:rPr>
            <a:t>Indsatser og arbejdsgange</a:t>
          </a:r>
          <a:endParaRPr lang="en-US" b="0">
            <a:latin typeface="Century Gothic"/>
            <a:cs typeface="Calibri"/>
          </a:endParaRPr>
        </a:p>
      </dgm:t>
    </dgm:pt>
    <dgm:pt modelId="{17578A7D-7F09-4263-9178-3015B341D6E4}" type="parTrans" cxnId="{1A20A551-6B62-4221-B655-68E98B8141CA}">
      <dgm:prSet/>
      <dgm:spPr/>
    </dgm:pt>
    <dgm:pt modelId="{81BE2E4B-317E-44F0-AF64-7716CF136C83}" type="sibTrans" cxnId="{1A20A551-6B62-4221-B655-68E98B8141CA}">
      <dgm:prSet/>
      <dgm:spPr/>
      <dgm:t>
        <a:bodyPr/>
        <a:lstStyle/>
        <a:p>
          <a:endParaRPr lang="en-US"/>
        </a:p>
      </dgm:t>
    </dgm:pt>
    <dgm:pt modelId="{2DBBC2C3-5B1A-4C53-BE60-B310216E6ABA}">
      <dgm:prSet/>
      <dgm:spPr/>
      <dgm:t>
        <a:bodyPr/>
        <a:lstStyle/>
        <a:p>
          <a:r>
            <a:rPr lang="en-US" b="0">
              <a:latin typeface="Century Gothic"/>
            </a:rPr>
            <a:t>Resultater</a:t>
          </a:r>
        </a:p>
      </dgm:t>
    </dgm:pt>
    <dgm:pt modelId="{A571A636-135B-40DF-BB35-87E8B848412F}" type="parTrans" cxnId="{042B9CC7-C5B6-458C-8913-0AE319FB1A32}">
      <dgm:prSet/>
      <dgm:spPr/>
    </dgm:pt>
    <dgm:pt modelId="{F515A8C7-865E-4246-AA69-4C02E225B2A7}" type="sibTrans" cxnId="{042B9CC7-C5B6-458C-8913-0AE319FB1A32}">
      <dgm:prSet/>
      <dgm:spPr/>
    </dgm:pt>
    <dgm:pt modelId="{D0972F32-EB57-4FA6-90D1-36E5320995D6}">
      <dgm:prSet phldr="0"/>
      <dgm:spPr/>
      <dgm:t>
        <a:bodyPr/>
        <a:lstStyle/>
        <a:p>
          <a:r>
            <a:rPr lang="da-DK" b="0">
              <a:latin typeface="Century Gothic"/>
              <a:cs typeface="Calibri Light"/>
            </a:rPr>
            <a:t>Sårtriagering</a:t>
          </a:r>
        </a:p>
      </dgm:t>
    </dgm:pt>
    <dgm:pt modelId="{62AFB58A-FFD6-469C-985A-744580EE4C95}" type="parTrans" cxnId="{668A414C-9E63-493E-B0E7-630E7CF49117}">
      <dgm:prSet/>
      <dgm:spPr/>
    </dgm:pt>
    <dgm:pt modelId="{FA357BB3-24C8-4FC1-9336-7875AD1766C2}" type="sibTrans" cxnId="{668A414C-9E63-493E-B0E7-630E7CF49117}">
      <dgm:prSet/>
      <dgm:spPr/>
    </dgm:pt>
    <dgm:pt modelId="{7BDE5610-02CF-4C0C-985C-3B54A60A71AE}" type="pres">
      <dgm:prSet presAssocID="{2468019C-3FF3-4D6D-B97E-054B001CA246}" presName="linear" presStyleCnt="0">
        <dgm:presLayoutVars>
          <dgm:animLvl val="lvl"/>
          <dgm:resizeHandles val="exact"/>
        </dgm:presLayoutVars>
      </dgm:prSet>
      <dgm:spPr/>
    </dgm:pt>
    <dgm:pt modelId="{595C20C7-12F9-4D8C-80FC-2F5C4AFA1ACB}" type="pres">
      <dgm:prSet presAssocID="{EC570BB1-92DD-4F4B-887D-22E1EB265B3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9B0DB0A-84E8-406D-89CA-60D63C7AA921}" type="pres">
      <dgm:prSet presAssocID="{EC570BB1-92DD-4F4B-887D-22E1EB265B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D88BE02-2A4B-4BDC-AF29-D38A506DE1A0}" type="presOf" srcId="{EC570BB1-92DD-4F4B-887D-22E1EB265B39}" destId="{595C20C7-12F9-4D8C-80FC-2F5C4AFA1ACB}" srcOrd="0" destOrd="0" presId="urn:microsoft.com/office/officeart/2005/8/layout/vList2"/>
    <dgm:cxn modelId="{FAE7FA09-3078-48FE-AB4D-4F84DDA71FF3}" type="presOf" srcId="{2DBBC2C3-5B1A-4C53-BE60-B310216E6ABA}" destId="{59B0DB0A-84E8-406D-89CA-60D63C7AA921}" srcOrd="0" destOrd="5" presId="urn:microsoft.com/office/officeart/2005/8/layout/vList2"/>
    <dgm:cxn modelId="{475F421C-168A-4D50-9BFD-65F2CB62F1F0}" srcId="{2468019C-3FF3-4D6D-B97E-054B001CA246}" destId="{EC570BB1-92DD-4F4B-887D-22E1EB265B39}" srcOrd="0" destOrd="0" parTransId="{A8B73910-B35E-410E-9002-2788FA974B8F}" sibTransId="{CF348966-8EE6-427C-A012-315669E4C83D}"/>
    <dgm:cxn modelId="{3C97511F-9E3A-4763-B0D5-23682F9AAAF1}" type="presOf" srcId="{94E0A0C9-8895-4720-B91B-E56844D963A2}" destId="{59B0DB0A-84E8-406D-89CA-60D63C7AA921}" srcOrd="0" destOrd="1" presId="urn:microsoft.com/office/officeart/2005/8/layout/vList2"/>
    <dgm:cxn modelId="{5A513422-4F40-4AD1-9ADA-C228FD4262A6}" type="presOf" srcId="{81CE92DE-F78B-41DC-9431-DF8EB53BF72E}" destId="{59B0DB0A-84E8-406D-89CA-60D63C7AA921}" srcOrd="0" destOrd="4" presId="urn:microsoft.com/office/officeart/2005/8/layout/vList2"/>
    <dgm:cxn modelId="{668A414C-9E63-493E-B0E7-630E7CF49117}" srcId="{EC570BB1-92DD-4F4B-887D-22E1EB265B39}" destId="{D0972F32-EB57-4FA6-90D1-36E5320995D6}" srcOrd="0" destOrd="0" parTransId="{62AFB58A-FFD6-469C-985A-744580EE4C95}" sibTransId="{FA357BB3-24C8-4FC1-9336-7875AD1766C2}"/>
    <dgm:cxn modelId="{1A20A551-6B62-4221-B655-68E98B8141CA}" srcId="{EC570BB1-92DD-4F4B-887D-22E1EB265B39}" destId="{24383190-3516-4812-8737-E6F5EED4BCAD}" srcOrd="3" destOrd="0" parTransId="{17578A7D-7F09-4263-9178-3015B341D6E4}" sibTransId="{81BE2E4B-317E-44F0-AF64-7716CF136C83}"/>
    <dgm:cxn modelId="{5BF76C72-DBE6-4B0A-BD88-3C83DA901F1C}" type="presOf" srcId="{24383190-3516-4812-8737-E6F5EED4BCAD}" destId="{59B0DB0A-84E8-406D-89CA-60D63C7AA921}" srcOrd="0" destOrd="3" presId="urn:microsoft.com/office/officeart/2005/8/layout/vList2"/>
    <dgm:cxn modelId="{5BF25A8B-14FF-4F36-90FC-3E7F4B7A10B0}" srcId="{EC570BB1-92DD-4F4B-887D-22E1EB265B39}" destId="{A0AA8124-09FE-434B-8A0A-E4A8A33F046B}" srcOrd="2" destOrd="0" parTransId="{403F6981-45A2-4C0A-906B-F81F2D5C9F28}" sibTransId="{91EFE1CC-52A9-4596-BC99-D4CF147CBF3D}"/>
    <dgm:cxn modelId="{DD562EAB-27FC-4427-86D6-164919359744}" type="presOf" srcId="{D0972F32-EB57-4FA6-90D1-36E5320995D6}" destId="{59B0DB0A-84E8-406D-89CA-60D63C7AA921}" srcOrd="0" destOrd="0" presId="urn:microsoft.com/office/officeart/2005/8/layout/vList2"/>
    <dgm:cxn modelId="{6115DBB4-7460-4017-9189-17F4609175DD}" type="presOf" srcId="{A0AA8124-09FE-434B-8A0A-E4A8A33F046B}" destId="{59B0DB0A-84E8-406D-89CA-60D63C7AA921}" srcOrd="0" destOrd="2" presId="urn:microsoft.com/office/officeart/2005/8/layout/vList2"/>
    <dgm:cxn modelId="{BF4BBEC3-1926-4FBC-8F51-FDD5FCC2D492}" srcId="{EC570BB1-92DD-4F4B-887D-22E1EB265B39}" destId="{94E0A0C9-8895-4720-B91B-E56844D963A2}" srcOrd="1" destOrd="0" parTransId="{B337E2BA-0FE1-441B-A565-19805F29E126}" sibTransId="{2B5E4509-F9A9-459A-81D4-250B39A08044}"/>
    <dgm:cxn modelId="{042B9CC7-C5B6-458C-8913-0AE319FB1A32}" srcId="{EC570BB1-92DD-4F4B-887D-22E1EB265B39}" destId="{2DBBC2C3-5B1A-4C53-BE60-B310216E6ABA}" srcOrd="5" destOrd="0" parTransId="{A571A636-135B-40DF-BB35-87E8B848412F}" sibTransId="{F515A8C7-865E-4246-AA69-4C02E225B2A7}"/>
    <dgm:cxn modelId="{2988D9CA-7AED-4F06-B54D-1E75DC83EFE2}" srcId="{EC570BB1-92DD-4F4B-887D-22E1EB265B39}" destId="{81CE92DE-F78B-41DC-9431-DF8EB53BF72E}" srcOrd="4" destOrd="0" parTransId="{54E2FF16-CCB5-4440-9B49-D712E874CC25}" sibTransId="{D7479733-274C-41C0-B45E-F4CA8D12A245}"/>
    <dgm:cxn modelId="{2E0ED5E2-97A4-4A9D-A372-47D334EB1336}" type="presOf" srcId="{2468019C-3FF3-4D6D-B97E-054B001CA246}" destId="{7BDE5610-02CF-4C0C-985C-3B54A60A71AE}" srcOrd="0" destOrd="0" presId="urn:microsoft.com/office/officeart/2005/8/layout/vList2"/>
    <dgm:cxn modelId="{F84BDAC6-3944-41E0-830F-9BC31AB43C92}" type="presParOf" srcId="{7BDE5610-02CF-4C0C-985C-3B54A60A71AE}" destId="{595C20C7-12F9-4D8C-80FC-2F5C4AFA1ACB}" srcOrd="0" destOrd="0" presId="urn:microsoft.com/office/officeart/2005/8/layout/vList2"/>
    <dgm:cxn modelId="{3BB97D68-C919-4D99-8398-24EFDF88E0C9}" type="presParOf" srcId="{7BDE5610-02CF-4C0C-985C-3B54A60A71AE}" destId="{59B0DB0A-84E8-406D-89CA-60D63C7AA9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20C7-12F9-4D8C-80FC-2F5C4AFA1ACB}">
      <dsp:nvSpPr>
        <dsp:cNvPr id="0" name=""/>
        <dsp:cNvSpPr/>
      </dsp:nvSpPr>
      <dsp:spPr>
        <a:xfrm>
          <a:off x="0" y="70680"/>
          <a:ext cx="10515600" cy="1104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900" b="0" kern="1200">
            <a:latin typeface="Century Gothic"/>
          </a:endParaRPr>
        </a:p>
      </dsp:txBody>
      <dsp:txXfrm>
        <a:off x="53916" y="124596"/>
        <a:ext cx="10407768" cy="996648"/>
      </dsp:txXfrm>
    </dsp:sp>
    <dsp:sp modelId="{59B0DB0A-84E8-406D-89CA-60D63C7AA921}">
      <dsp:nvSpPr>
        <dsp:cNvPr id="0" name=""/>
        <dsp:cNvSpPr/>
      </dsp:nvSpPr>
      <dsp:spPr>
        <a:xfrm>
          <a:off x="0" y="1175160"/>
          <a:ext cx="10515600" cy="5251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74930" rIns="419608" bIns="74930" numCol="1" spcCol="1270" anchor="t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4600" b="0" kern="1200">
              <a:latin typeface="Century Gothic"/>
              <a:cs typeface="Calibri Light"/>
            </a:rPr>
            <a:t>Sårtriagering</a:t>
          </a:r>
        </a:p>
        <a:p>
          <a:pPr marL="285750" lvl="1" indent="-285750" algn="l" defTabSz="2044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4600" b="0" kern="1200">
              <a:latin typeface="Century Gothic"/>
              <a:cs typeface="Calibri"/>
            </a:rPr>
            <a:t>Handlingsanvisninger</a:t>
          </a:r>
        </a:p>
        <a:p>
          <a:pPr marL="285750" lvl="1" indent="-285750" algn="l" defTabSz="2044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4600" b="0" kern="1200">
              <a:latin typeface="Century Gothic"/>
              <a:cs typeface="Calibri Light"/>
            </a:rPr>
            <a:t>Sårtriage</a:t>
          </a:r>
          <a:endParaRPr lang="en-US" sz="4600" b="0" kern="1200">
            <a:latin typeface="Century Gothic"/>
            <a:cs typeface="Calibri Light"/>
          </a:endParaRPr>
        </a:p>
        <a:p>
          <a:pPr marL="285750" lvl="1" indent="-285750" algn="l" defTabSz="2044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4600" b="0" kern="1200">
              <a:latin typeface="Century Gothic"/>
              <a:cs typeface="Calibri"/>
            </a:rPr>
            <a:t>Indsatser og arbejdsgange</a:t>
          </a:r>
          <a:endParaRPr lang="en-US" sz="4600" b="0" kern="1200">
            <a:latin typeface="Century Gothic"/>
            <a:cs typeface="Calibri"/>
          </a:endParaRP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4600" b="0" kern="1200">
              <a:latin typeface="Century Gothic"/>
            </a:rPr>
            <a:t>Samarbejde med sårambulatoriet</a:t>
          </a:r>
          <a:endParaRPr lang="en-US" sz="4600" b="0" kern="1200">
            <a:latin typeface="Century Gothic"/>
          </a:endParaRPr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600" b="0" kern="1200">
              <a:latin typeface="Century Gothic"/>
            </a:rPr>
            <a:t>Resultater</a:t>
          </a:r>
        </a:p>
      </dsp:txBody>
      <dsp:txXfrm>
        <a:off x="0" y="1175160"/>
        <a:ext cx="10515600" cy="5251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31B14-E5C2-4AD9-8371-ABF6B11AEE7C}" type="datetimeFigureOut">
              <a:rPr lang="da-DK" smtClean="0"/>
              <a:t>07-10-2024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A6F4-E6FF-43D5-943C-D3255B8D52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973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126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6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B48B0-85B2-40C4-A05A-571C99C8AB5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06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9BAA4C-81CD-434C-9EC3-2BF55CCD496A}" type="datetime1">
              <a:rPr lang="da-DK" noProof="0" smtClean="0"/>
              <a:t>07-10-2024</a:t>
            </a:fld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7" name="Pladsholder til billede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3517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f billed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4EF1A-4336-4C32-8AB9-1FE9EE03CE2A}" type="datetime1">
              <a:rPr lang="da-DK" noProof="0" smtClean="0"/>
              <a:t>07-10-2024</a:t>
            </a:fld>
            <a:endParaRPr lang="da-DK" noProof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49732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for skærm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65ACEC-EFFF-41F1-A794-2B9FE2B0A002}" type="datetime1">
              <a:rPr lang="da-DK" noProof="0" smtClean="0"/>
              <a:t>07-10-2024</a:t>
            </a:fld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</a:t>
            </a:r>
          </a:p>
        </p:txBody>
      </p:sp>
      <p:sp>
        <p:nvSpPr>
          <p:cNvPr id="16" name="Pladsholder til tekst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0" name="Pladsholder til billede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3" name="Pladsholder til billede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20949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f ikon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808F49-C97E-4E19-9B6B-C570F35220A0}" type="datetime1">
              <a:rPr lang="da-DK" noProof="0" smtClean="0"/>
              <a:t>07-10-2024</a:t>
            </a:fld>
            <a:endParaRPr lang="da-DK" noProof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TILFØJ EN SIDEFOD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</a:t>
            </a:r>
          </a:p>
        </p:txBody>
      </p:sp>
      <p:sp>
        <p:nvSpPr>
          <p:cNvPr id="14" name="Pladsholder til tekst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</a:t>
            </a:r>
          </a:p>
        </p:txBody>
      </p:sp>
      <p:sp>
        <p:nvSpPr>
          <p:cNvPr id="16" name="Pladsholder til tekst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19" name="Pladsholder til tekst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2" name="Pladsholder til billede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3" name="Pladsholder til billede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4" name="Pladsholder til billede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26" name="Pladsholder til billede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664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9" r:id="rId12"/>
    <p:sldLayoutId id="2147483951" r:id="rId13"/>
    <p:sldLayoutId id="2147483952" r:id="rId14"/>
    <p:sldLayoutId id="21474839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48ECA-8558-0EEF-21A1-0EE1245C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2096943"/>
            <a:ext cx="10515600" cy="1325563"/>
          </a:xfrm>
        </p:spPr>
        <p:txBody>
          <a:bodyPr/>
          <a:lstStyle/>
          <a:p>
            <a:r>
              <a:rPr lang="da-DK" b="1"/>
              <a:t>	</a:t>
            </a:r>
            <a:r>
              <a:rPr lang="da-DK" b="1">
                <a:latin typeface="Times New Roman"/>
                <a:cs typeface="Times New Roman"/>
              </a:rPr>
              <a:t>Telemedicin og Sårtriage </a:t>
            </a:r>
            <a:endParaRPr lang="da-DK" sz="6000" b="1">
              <a:latin typeface="Times New Roman"/>
              <a:cs typeface="Times New Roman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10AA22-F9D1-89F6-C901-911AC26A4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74" y="1027906"/>
            <a:ext cx="3099714" cy="3794186"/>
          </a:xfrm>
          <a:prstGeom prst="rect">
            <a:avLst/>
          </a:prstGeom>
          <a:solidFill>
            <a:srgbClr val="21468C"/>
          </a:solidFill>
          <a:effectLst>
            <a:outerShdw blurRad="50800" dist="50800" dir="5400000" algn="ctr" rotWithShape="0">
              <a:srgbClr val="000000">
                <a:alpha val="85000"/>
              </a:srgbClr>
            </a:outerShdw>
            <a:softEdge rad="279400"/>
          </a:effectLst>
        </p:spPr>
      </p:pic>
      <p:pic>
        <p:nvPicPr>
          <p:cNvPr id="1026" name="Billede 3" descr="Vordingborg kommune">
            <a:extLst>
              <a:ext uri="{FF2B5EF4-FFF2-40B4-BE49-F238E27FC236}">
                <a16:creationId xmlns:a16="http://schemas.microsoft.com/office/drawing/2014/main" id="{67D16F37-314D-654C-B7D1-C97F7146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92" y="5791581"/>
            <a:ext cx="3189514" cy="106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8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26D1E8-06F6-5A95-854D-8CE9CFFF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0" y="2139519"/>
            <a:ext cx="11532092" cy="4376692"/>
          </a:xfrm>
        </p:spPr>
        <p:txBody>
          <a:bodyPr>
            <a:normAutofit/>
          </a:bodyPr>
          <a:lstStyle/>
          <a:p>
            <a:pPr marL="146050">
              <a:spcBef>
                <a:spcPts val="505"/>
              </a:spcBef>
            </a:pPr>
            <a:r>
              <a:rPr lang="da-DK" sz="3600" b="1" u="sng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Handlemuligheder</a:t>
            </a:r>
            <a:r>
              <a:rPr lang="da-DK" sz="3600" b="1" u="sng" spc="-45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600" b="1" u="sng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</a:t>
            </a:r>
            <a:r>
              <a:rPr lang="da-DK" sz="3600" b="1" u="sng" spc="-40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600" b="1" u="sng" spc="-10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infektionstegn</a:t>
            </a:r>
            <a:endParaRPr lang="da-DK" sz="3600" b="1" u="sng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5"/>
              </a:spcBef>
              <a:buNone/>
            </a:pPr>
            <a:r>
              <a:rPr lang="da-DK" sz="18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a-DK" sz="18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>
              <a:lnSpc>
                <a:spcPts val="965"/>
              </a:lnSpc>
            </a:pPr>
            <a:r>
              <a:rPr lang="da-DK" sz="3200" b="1" i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Milde</a:t>
            </a:r>
            <a:r>
              <a:rPr lang="da-DK" sz="3200" b="1" i="1" spc="-20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 </a:t>
            </a:r>
            <a:r>
              <a:rPr lang="da-DK" sz="3200" b="1" i="1" spc="-10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infektionstegn:</a:t>
            </a:r>
          </a:p>
          <a:p>
            <a:pPr marL="0" indent="0">
              <a:lnSpc>
                <a:spcPts val="965"/>
              </a:lnSpc>
              <a:buNone/>
            </a:pPr>
            <a:endParaRPr lang="da-DK" sz="1800" b="1" i="1" spc="-10">
              <a:solidFill>
                <a:srgbClr val="2E3092"/>
              </a:solidFill>
              <a:latin typeface="Verdana-BoldItalic"/>
              <a:ea typeface="Verdana-BoldItalic"/>
              <a:cs typeface="Verdana-BoldItalic"/>
            </a:endParaRPr>
          </a:p>
          <a:p>
            <a:pPr marL="146050">
              <a:lnSpc>
                <a:spcPts val="965"/>
              </a:lnSpc>
            </a:pPr>
            <a:endParaRPr lang="da-DK" sz="3200" b="1" i="1">
              <a:effectLst/>
              <a:latin typeface="Verdana-BoldItalic"/>
              <a:ea typeface="Verdana-BoldItalic"/>
              <a:cs typeface="Verdana-BoldItalic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</a:t>
            </a:r>
            <a:r>
              <a:rPr lang="da-DK" sz="3200" b="1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billede</a:t>
            </a:r>
            <a:r>
              <a:rPr lang="da-DK" sz="3200" b="1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</a:t>
            </a:r>
            <a:r>
              <a:rPr lang="da-DK" sz="3200" b="1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</a:t>
            </a:r>
            <a:r>
              <a:rPr lang="da-DK" sz="3200" b="1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da-DK" sz="3200" b="1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husk</a:t>
            </a:r>
            <a:r>
              <a:rPr lang="da-DK" sz="3200" b="1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sårlineal</a:t>
            </a: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da-DK" sz="3200" b="1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Tegn</a:t>
            </a:r>
            <a:r>
              <a:rPr lang="da-DK" sz="3200" b="1" spc="-4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omkring</a:t>
            </a:r>
            <a:r>
              <a:rPr lang="da-DK" sz="3200" b="1" spc="-4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rødme</a:t>
            </a: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da-DK" sz="3200" b="1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</a:t>
            </a:r>
            <a:r>
              <a:rPr lang="da-DK" sz="3200" b="1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hyppigt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infektionen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aftaget</a:t>
            </a:r>
          </a:p>
          <a:p>
            <a:pPr marL="0" lvl="0" indent="0">
              <a:lnSpc>
                <a:spcPts val="960"/>
              </a:lnSpc>
              <a:buClr>
                <a:srgbClr val="231F20"/>
              </a:buClr>
              <a:buSzPts val="800"/>
              <a:buNone/>
              <a:tabLst>
                <a:tab pos="374650" algn="l"/>
              </a:tabLst>
            </a:pPr>
            <a:endParaRPr lang="da-DK" sz="3200" b="1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da-DK" sz="3200" b="1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Lægekontakt/podning</a:t>
            </a: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da-DK" sz="3200" b="1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5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Overvej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AB-behandling</a:t>
            </a:r>
            <a:r>
              <a:rPr lang="da-DK" sz="3200" b="1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3200" b="1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 </a:t>
            </a:r>
            <a:r>
              <a:rPr lang="da-DK" sz="3200" b="1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podesvar</a:t>
            </a:r>
            <a:endParaRPr lang="da-DK" sz="3200" b="1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7DF9B4-DFB1-C639-F263-CE219473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0" y="88778"/>
            <a:ext cx="11532093" cy="197971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92710" marR="95250">
              <a:spcBef>
                <a:spcPts val="415"/>
              </a:spcBef>
              <a:spcAft>
                <a:spcPts val="0"/>
              </a:spcAft>
            </a:pP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0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 spc="9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a-DK" sz="8000" b="1" kern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Rød</a:t>
            </a:r>
            <a:r>
              <a:rPr lang="da-DK" sz="8000" b="1" kern="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8000" b="1" kern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Arterielt</a:t>
            </a:r>
            <a:r>
              <a:rPr lang="da-DK" sz="8000" b="1" kern="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8000" b="1" kern="0" spc="-2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14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B90C-C2E2-7402-F502-3AE6EB12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0DF5A30-A8AB-967C-F31B-3148AC36FE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6739" t="11199" r="57047" b="6433"/>
          <a:stretch/>
        </p:blipFill>
        <p:spPr>
          <a:xfrm>
            <a:off x="0" y="-18542"/>
            <a:ext cx="12192000" cy="6876542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08562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D6E88-4EA3-35CE-6D4F-CD5ECA5C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365125"/>
            <a:ext cx="11528854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120015">
              <a:spcBef>
                <a:spcPts val="365"/>
              </a:spcBef>
              <a:spcAft>
                <a:spcPts val="0"/>
              </a:spcAft>
            </a:pP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0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 b="1" spc="26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a-DK" sz="6000" b="1" kern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 arterielt </a:t>
            </a:r>
            <a:r>
              <a:rPr lang="da-DK" sz="6000" b="1" kern="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 sz="600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C51E24A0-CB03-5787-776B-57236551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4800" b="1" u="sng">
                <a:effectLst/>
              </a:rPr>
              <a:t>Er</a:t>
            </a:r>
            <a:r>
              <a:rPr lang="da-DK" sz="4800" b="1" u="sng" spc="-35">
                <a:effectLst/>
              </a:rPr>
              <a:t> </a:t>
            </a:r>
            <a:r>
              <a:rPr lang="da-DK" sz="4800" b="1" u="sng">
                <a:effectLst/>
              </a:rPr>
              <a:t>årsagen</a:t>
            </a:r>
            <a:r>
              <a:rPr lang="da-DK" sz="4800" b="1" u="sng" spc="-35">
                <a:effectLst/>
              </a:rPr>
              <a:t> </a:t>
            </a:r>
            <a:r>
              <a:rPr lang="da-DK" sz="4800" b="1" u="sng">
                <a:effectLst/>
              </a:rPr>
              <a:t>identificeret</a:t>
            </a:r>
            <a:r>
              <a:rPr lang="da-DK" sz="4800" b="1" u="sng" spc="-35">
                <a:effectLst/>
              </a:rPr>
              <a:t> </a:t>
            </a:r>
            <a:r>
              <a:rPr lang="da-DK" sz="4800" b="1" u="sng" spc="-25">
                <a:effectLst/>
              </a:rPr>
              <a:t>og </a:t>
            </a:r>
            <a:r>
              <a:rPr lang="da-DK" sz="4800" b="1" u="sng" spc="-10">
                <a:effectLst/>
              </a:rPr>
              <a:t>afhjulpet?</a:t>
            </a:r>
          </a:p>
          <a:p>
            <a:pPr marL="0" indent="0">
              <a:buNone/>
            </a:pPr>
            <a:endParaRPr lang="da-DK" sz="4000" b="1" u="sng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3600"/>
              <a:t>Er borger vurderet af læge/ evt. karkirurg?</a:t>
            </a:r>
          </a:p>
          <a:p>
            <a:r>
              <a:rPr lang="da-DK" sz="3600"/>
              <a:t>Rygestop</a:t>
            </a:r>
          </a:p>
          <a:p>
            <a:r>
              <a:rPr lang="da-DK" sz="3600"/>
              <a:t>Lipidsænkende behandling</a:t>
            </a:r>
          </a:p>
          <a:p>
            <a:r>
              <a:rPr lang="da-DK" sz="3600"/>
              <a:t>Blodtryksregulering</a:t>
            </a:r>
          </a:p>
          <a:p>
            <a:r>
              <a:rPr lang="da-DK" sz="3600"/>
              <a:t>Smertebehandling (se sårsmertealgoritme fra DSFS)</a:t>
            </a:r>
          </a:p>
        </p:txBody>
      </p:sp>
    </p:spTree>
    <p:extLst>
      <p:ext uri="{BB962C8B-B14F-4D97-AF65-F5344CB8AC3E}">
        <p14:creationId xmlns:p14="http://schemas.microsoft.com/office/powerpoint/2010/main" val="159188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D6E88-4EA3-35CE-6D4F-CD5ECA5C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365125"/>
            <a:ext cx="11528854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120015">
              <a:spcBef>
                <a:spcPts val="365"/>
              </a:spcBef>
              <a:spcAft>
                <a:spcPts val="0"/>
              </a:spcAft>
            </a:pP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0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 b="1" spc="26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a-DK" sz="6000" b="1" kern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 arterielt </a:t>
            </a:r>
            <a:r>
              <a:rPr lang="da-DK" sz="6000" b="1" kern="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 sz="600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C51E24A0-CB03-5787-776B-57236551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sz="4000" b="1" u="sng" spc="-10"/>
              <a:t>Kan kompressionen optimeres</a:t>
            </a:r>
            <a:r>
              <a:rPr lang="da-DK" sz="4000" b="1" u="sng" spc="-10">
                <a:effectLst/>
              </a:rPr>
              <a:t>?</a:t>
            </a:r>
          </a:p>
          <a:p>
            <a:pPr marL="0" indent="0">
              <a:buNone/>
            </a:pPr>
            <a:r>
              <a:rPr lang="da-DK" sz="2400" b="1" u="sng">
                <a:effectLst/>
                <a:latin typeface="Verdana"/>
                <a:ea typeface="Verdana"/>
                <a:cs typeface="Verdana" panose="020B0604030504040204" pitchFamily="34" charset="0"/>
              </a:rPr>
              <a:t>Specielt for arterielle sår:</a:t>
            </a:r>
            <a:r>
              <a:rPr lang="da-DK" b="1" u="sng">
                <a:effectLst/>
                <a:latin typeface="Verdana"/>
                <a:ea typeface="Verdana"/>
                <a:cs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da-DK" sz="2000" b="1">
                <a:latin typeface="Verdana"/>
                <a:ea typeface="Verdana"/>
                <a:cs typeface="Verdana" panose="020B0604030504040204" pitchFamily="34" charset="0"/>
              </a:rPr>
              <a:t>Ofte kan der anvendes mild kompression, men skal altid konfirmeres med lægen ( se kompressionsguide fra DSFS</a:t>
            </a:r>
          </a:p>
          <a:p>
            <a:pPr marL="0" indent="0">
              <a:buNone/>
            </a:pPr>
            <a:endParaRPr lang="da-DK" sz="2000" b="1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  <a:p>
            <a:pPr>
              <a:buNone/>
            </a:pPr>
            <a:r>
              <a:rPr lang="en-US" sz="2000" b="1" i="1" err="1">
                <a:solidFill>
                  <a:srgbClr val="2E3092"/>
                </a:solidFill>
                <a:ea typeface="+mn-lt"/>
                <a:cs typeface="+mn-lt"/>
              </a:rPr>
              <a:t>Udfordringer</a:t>
            </a:r>
            <a:r>
              <a:rPr lang="en-US" sz="2000" b="1" i="1">
                <a:solidFill>
                  <a:srgbClr val="2E3092"/>
                </a:solidFill>
                <a:ea typeface="+mn-lt"/>
                <a:cs typeface="+mn-lt"/>
              </a:rPr>
              <a:t> </a:t>
            </a:r>
            <a:r>
              <a:rPr lang="en-US" sz="2000" b="1" i="1" err="1">
                <a:solidFill>
                  <a:srgbClr val="2E3092"/>
                </a:solidFill>
                <a:ea typeface="+mn-lt"/>
                <a:cs typeface="+mn-lt"/>
              </a:rPr>
              <a:t>vedr</a:t>
            </a:r>
            <a:r>
              <a:rPr lang="en-US" sz="2000" b="1" i="1">
                <a:solidFill>
                  <a:srgbClr val="2E3092"/>
                </a:solidFill>
                <a:ea typeface="+mn-lt"/>
                <a:cs typeface="+mn-lt"/>
              </a:rPr>
              <a:t>. </a:t>
            </a:r>
            <a:r>
              <a:rPr lang="en-US" sz="2000" b="1" i="1" err="1">
                <a:solidFill>
                  <a:srgbClr val="2E3092"/>
                </a:solidFill>
                <a:ea typeface="+mn-lt"/>
                <a:cs typeface="+mn-lt"/>
              </a:rPr>
              <a:t>kompression</a:t>
            </a:r>
            <a:r>
              <a:rPr lang="en-US" sz="2000" b="1" i="1">
                <a:solidFill>
                  <a:srgbClr val="2E3092"/>
                </a:solidFill>
                <a:ea typeface="+mn-lt"/>
                <a:cs typeface="+mn-lt"/>
              </a:rPr>
              <a:t>:</a:t>
            </a:r>
            <a:endParaRPr lang="da-DK" sz="2000" b="1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Sidder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borger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stol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om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natten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?</a:t>
            </a:r>
            <a:endParaRPr lang="da-DK" sz="2000" b="1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Anvendes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kompressionen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korrekt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(hele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døgnet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)?</a:t>
            </a:r>
            <a:endParaRPr lang="da-DK" sz="2000" b="1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Er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strømperne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rgbClr val="231F20"/>
                </a:solidFill>
                <a:ea typeface="+mn-lt"/>
                <a:cs typeface="+mn-lt"/>
              </a:rPr>
              <a:t>gamle</a:t>
            </a:r>
            <a:r>
              <a:rPr lang="en-US" sz="2000" b="1">
                <a:solidFill>
                  <a:srgbClr val="231F20"/>
                </a:solidFill>
                <a:ea typeface="+mn-lt"/>
                <a:cs typeface="+mn-lt"/>
              </a:rPr>
              <a:t>?</a:t>
            </a:r>
            <a:endParaRPr lang="da-DK" sz="2000" b="1">
              <a:cs typeface="Calibri"/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231F20"/>
                </a:solidFill>
                <a:latin typeface="Verdana"/>
                <a:ea typeface="Verdana"/>
              </a:rPr>
              <a:t>Ved </a:t>
            </a:r>
            <a:r>
              <a:rPr lang="en-US" sz="2000" b="1" err="1">
                <a:solidFill>
                  <a:srgbClr val="231F20"/>
                </a:solidFill>
                <a:latin typeface="Verdana"/>
                <a:ea typeface="Verdana"/>
              </a:rPr>
              <a:t>ødem</a:t>
            </a:r>
            <a:r>
              <a:rPr lang="en-US" sz="2000" b="1">
                <a:solidFill>
                  <a:srgbClr val="231F20"/>
                </a:solidFill>
                <a:latin typeface="Verdana"/>
                <a:ea typeface="Verdana"/>
              </a:rPr>
              <a:t>/</a:t>
            </a:r>
            <a:r>
              <a:rPr lang="en-US" sz="2000" b="1" err="1">
                <a:solidFill>
                  <a:srgbClr val="231F20"/>
                </a:solidFill>
                <a:latin typeface="Verdana"/>
                <a:ea typeface="Verdana"/>
              </a:rPr>
              <a:t>sår</a:t>
            </a:r>
            <a:r>
              <a:rPr lang="en-US" sz="2000" b="1">
                <a:solidFill>
                  <a:srgbClr val="231F20"/>
                </a:solidFill>
                <a:latin typeface="Verdana"/>
                <a:ea typeface="Verdana"/>
              </a:rPr>
              <a:t> bag </a:t>
            </a:r>
            <a:r>
              <a:rPr lang="en-US" sz="2000" b="1" err="1">
                <a:solidFill>
                  <a:srgbClr val="231F20"/>
                </a:solidFill>
                <a:latin typeface="Verdana"/>
                <a:ea typeface="Verdana"/>
              </a:rPr>
              <a:t>malleol</a:t>
            </a:r>
            <a:r>
              <a:rPr lang="en-US" sz="2000" b="1">
                <a:solidFill>
                  <a:srgbClr val="231F20"/>
                </a:solidFill>
                <a:latin typeface="Verdana"/>
                <a:ea typeface="Verdana"/>
              </a:rPr>
              <a:t> - </a:t>
            </a:r>
            <a:r>
              <a:rPr lang="en-US" sz="2000" b="1" err="1">
                <a:solidFill>
                  <a:srgbClr val="231F20"/>
                </a:solidFill>
                <a:latin typeface="Verdana"/>
                <a:ea typeface="Verdana"/>
              </a:rPr>
              <a:t>overvej</a:t>
            </a:r>
            <a:r>
              <a:rPr lang="en-US" sz="2000" b="1">
                <a:solidFill>
                  <a:srgbClr val="231F20"/>
                </a:solidFill>
                <a:latin typeface="Verdana"/>
                <a:ea typeface="Verdana"/>
              </a:rPr>
              <a:t> </a:t>
            </a:r>
            <a:r>
              <a:rPr lang="en-US" sz="2000" b="1" err="1">
                <a:solidFill>
                  <a:srgbClr val="231F20"/>
                </a:solidFill>
                <a:latin typeface="Verdana"/>
                <a:ea typeface="Verdana"/>
              </a:rPr>
              <a:t>pelotte</a:t>
            </a:r>
            <a:endParaRPr lang="da-DK" sz="2000" b="1" err="1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3140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D6E88-4EA3-35CE-6D4F-CD5ECA5C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365125"/>
            <a:ext cx="11528854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120015">
              <a:spcBef>
                <a:spcPts val="365"/>
              </a:spcBef>
              <a:spcAft>
                <a:spcPts val="0"/>
              </a:spcAft>
            </a:pP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0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 b="1" spc="26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a-DK" sz="6000" b="1" kern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 arterielt </a:t>
            </a:r>
            <a:r>
              <a:rPr lang="da-DK" sz="6000" b="1" kern="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 sz="600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773708BA-B0D4-D2D5-84B5-028FC846B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710855"/>
              </p:ext>
            </p:extLst>
          </p:nvPr>
        </p:nvGraphicFramePr>
        <p:xfrm>
          <a:off x="838200" y="1825625"/>
          <a:ext cx="10515600" cy="34035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55232132"/>
                    </a:ext>
                  </a:extLst>
                </a:gridCol>
              </a:tblGrid>
              <a:tr h="159098">
                <a:tc>
                  <a:txBody>
                    <a:bodyPr/>
                    <a:lstStyle/>
                    <a:p>
                      <a:pPr marL="43815">
                        <a:lnSpc>
                          <a:spcPts val="1015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Kan</a:t>
                      </a:r>
                      <a:r>
                        <a:rPr lang="en-US" sz="2400" b="1" spc="-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tx1"/>
                          </a:solidFill>
                          <a:effectLst/>
                        </a:rPr>
                        <a:t>mobilisering</a:t>
                      </a:r>
                      <a:r>
                        <a:rPr lang="en-US" sz="2400" b="1" spc="-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spc="-10" err="1">
                          <a:solidFill>
                            <a:schemeClr val="tx1"/>
                          </a:solidFill>
                          <a:effectLst/>
                        </a:rPr>
                        <a:t>optimeres</a:t>
                      </a:r>
                      <a:r>
                        <a:rPr lang="en-US" sz="2400" b="1" spc="-1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874425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59630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43815" marR="43180"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Kan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borger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øge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aktiviteten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f.eks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.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cykle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,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gangtræne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,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venepumpeøvelser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?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Afhængig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af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sårtype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og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placering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</a:p>
                    <a:p>
                      <a:pPr marL="43815" marR="43180" lvl="0"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>
                        <a:solidFill>
                          <a:srgbClr val="231F2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96498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43815" marR="424815">
                        <a:lnSpc>
                          <a:spcPct val="98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Kan</a:t>
                      </a:r>
                      <a:r>
                        <a:rPr lang="en-US" sz="2400" b="1" spc="-8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tx1"/>
                          </a:solidFill>
                          <a:effectLst/>
                        </a:rPr>
                        <a:t>ernæringstilstanden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spc="-10" err="1">
                          <a:solidFill>
                            <a:schemeClr val="tx1"/>
                          </a:solidFill>
                          <a:effectLst/>
                        </a:rPr>
                        <a:t>optimeres</a:t>
                      </a:r>
                      <a:r>
                        <a:rPr lang="en-US" sz="2400" b="1" spc="-1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</a:p>
                    <a:p>
                      <a:pPr marL="43815" marR="424815" lvl="0">
                        <a:lnSpc>
                          <a:spcPct val="98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spc="-1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652041"/>
                  </a:ext>
                </a:extLst>
              </a:tr>
              <a:tr h="12973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65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Får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borger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sufficient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og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alsidig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kost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?</a:t>
                      </a:r>
                      <a:endParaRPr lang="en-US" sz="2000" err="1">
                        <a:effectLst/>
                      </a:endParaRPr>
                    </a:p>
                    <a:p>
                      <a:pPr marL="342900" lvl="0" indent="-342900">
                        <a:lnSpc>
                          <a:spcPts val="965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2000" spc="-1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342900" marR="323850" lvl="0" indent="-34290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Behov</a:t>
                      </a:r>
                      <a:r>
                        <a:rPr lang="en-US" sz="2000" spc="-5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for</a:t>
                      </a:r>
                      <a:r>
                        <a:rPr lang="en-US" sz="2000" spc="-5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tilskud</a:t>
                      </a:r>
                      <a:r>
                        <a:rPr lang="en-US" sz="2000" spc="-5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af</a:t>
                      </a:r>
                      <a:r>
                        <a:rPr lang="en-US" sz="2000" spc="-5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vitamin/ 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protein?</a:t>
                      </a:r>
                      <a:endParaRPr lang="en-US" sz="2000">
                        <a:effectLst/>
                      </a:endParaRPr>
                    </a:p>
                    <a:p>
                      <a:pPr marL="0" marR="323850" lvl="0" indent="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spc="-1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342900" marR="448310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Er der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utilsigtet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vægttab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på</a:t>
                      </a:r>
                      <a:r>
                        <a:rPr lang="en-US" sz="2000" spc="-4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1</a:t>
                      </a:r>
                      <a:r>
                        <a:rPr lang="en-US" sz="2000" spc="-4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kg</a:t>
                      </a:r>
                      <a:r>
                        <a:rPr lang="en-US" sz="2000" spc="-4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eller</a:t>
                      </a:r>
                      <a:r>
                        <a:rPr lang="en-US" sz="2000" spc="-4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derover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?</a:t>
                      </a:r>
                      <a:r>
                        <a:rPr lang="en-US" sz="2000" spc="-4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Lav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ernæringsscreening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via </a:t>
                      </a: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</a:rPr>
                        <a:t>EVS.</a:t>
                      </a:r>
                      <a:endParaRPr lang="en-US" sz="20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89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89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D6E88-4EA3-35CE-6D4F-CD5ECA5C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365125"/>
            <a:ext cx="11528854" cy="10827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120015">
              <a:spcBef>
                <a:spcPts val="365"/>
              </a:spcBef>
              <a:spcAft>
                <a:spcPts val="0"/>
              </a:spcAft>
            </a:pP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0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800" b="1" spc="10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HANDLINGSANVISNING</a:t>
            </a: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 b="1" spc="26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 b="1" spc="26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a-DK" sz="6000" b="1" kern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 arterielt </a:t>
            </a:r>
            <a:r>
              <a:rPr lang="da-DK" sz="6000" b="1" kern="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 sz="600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773708BA-B0D4-D2D5-84B5-028FC846B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765427"/>
              </p:ext>
            </p:extLst>
          </p:nvPr>
        </p:nvGraphicFramePr>
        <p:xfrm>
          <a:off x="838200" y="1825625"/>
          <a:ext cx="10515600" cy="2528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55232132"/>
                    </a:ext>
                  </a:extLst>
                </a:gridCol>
              </a:tblGrid>
              <a:tr h="159098">
                <a:tc>
                  <a:txBody>
                    <a:bodyPr/>
                    <a:lstStyle/>
                    <a:p>
                      <a:pPr marL="43815">
                        <a:lnSpc>
                          <a:spcPts val="1015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endParaRPr lang="en-US" sz="2400" b="1" spc="-1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874425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59630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43815" marR="43180">
                        <a:lnSpc>
                          <a:spcPct val="98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231F2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96498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43815" marR="424815">
                        <a:lnSpc>
                          <a:spcPct val="98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sz="2400" b="1" spc="-1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652041"/>
                  </a:ext>
                </a:extLst>
              </a:tr>
              <a:tr h="12973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65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2000" spc="-10">
                        <a:solidFill>
                          <a:srgbClr val="231F2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892984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479C436-BB73-90BE-46B2-C0DA72665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86750"/>
              </p:ext>
            </p:extLst>
          </p:nvPr>
        </p:nvGraphicFramePr>
        <p:xfrm>
          <a:off x="468923" y="1457010"/>
          <a:ext cx="11625256" cy="54596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25256">
                  <a:extLst>
                    <a:ext uri="{9D8B030D-6E8A-4147-A177-3AD203B41FA5}">
                      <a16:colId xmlns:a16="http://schemas.microsoft.com/office/drawing/2014/main" val="2539453197"/>
                    </a:ext>
                  </a:extLst>
                </a:gridCol>
              </a:tblGrid>
              <a:tr h="5459612">
                <a:tc>
                  <a:txBody>
                    <a:bodyPr/>
                    <a:lstStyle/>
                    <a:p>
                      <a:pPr marL="43815">
                        <a:lnSpc>
                          <a:spcPts val="1075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" err="1">
                          <a:solidFill>
                            <a:srgbClr val="2E3092"/>
                          </a:solidFill>
                          <a:effectLst/>
                        </a:rPr>
                        <a:t>Sårbehandling</a:t>
                      </a:r>
                      <a:endParaRPr lang="en-US" sz="2000" err="1">
                        <a:effectLst/>
                      </a:endParaRPr>
                    </a:p>
                    <a:p>
                      <a:pPr marL="43815" lvl="0">
                        <a:lnSpc>
                          <a:spcPts val="1075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1" spc="-10">
                        <a:solidFill>
                          <a:srgbClr val="2E309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955"/>
                        </a:lnSpc>
                        <a:tabLst>
                          <a:tab pos="271780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Fjern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løst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væv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og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beskær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kanter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spcBef>
                          <a:spcPts val="35"/>
                        </a:spcBef>
                      </a:pP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71780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Nekrose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/fibrin</a:t>
                      </a: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fjernes</a:t>
                      </a: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med</a:t>
                      </a: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skalpel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/curette/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saks</a:t>
                      </a:r>
                      <a:endParaRPr lang="en-US" sz="2000" err="1">
                        <a:effectLst/>
                      </a:endParaRPr>
                    </a:p>
                    <a:p>
                      <a:pPr marL="342900" marR="301625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Spul</a:t>
                      </a:r>
                      <a:r>
                        <a:rPr lang="en-US" sz="2000" spc="-5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med</a:t>
                      </a:r>
                      <a:r>
                        <a:rPr lang="en-US" sz="2000" spc="-5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rigeligt</a:t>
                      </a:r>
                      <a:r>
                        <a:rPr lang="en-US" sz="2000" spc="-5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postevand</a:t>
                      </a:r>
                      <a:r>
                        <a:rPr lang="en-US" sz="2000" spc="-5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(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ved</a:t>
                      </a:r>
                      <a:r>
                        <a:rPr lang="en-US" sz="2000" spc="-5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lommer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,</a:t>
                      </a:r>
                      <a:r>
                        <a:rPr lang="en-US" sz="2000" spc="-5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fistler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/ </a:t>
                      </a:r>
                      <a:endParaRPr lang="en-US" sz="1800" u="sng">
                        <a:effectLst/>
                      </a:endParaRPr>
                    </a:p>
                    <a:p>
                      <a:pPr marL="342900" marR="301625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blottet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knogle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brug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NaCl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evt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.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på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PVK)</a:t>
                      </a:r>
                      <a:endParaRPr lang="en-US" sz="1800" u="sng">
                        <a:effectLst/>
                      </a:endParaRPr>
                    </a:p>
                    <a:p>
                      <a:pPr marL="342900" marR="301625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000" u="sng" spc="-1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342900" marR="301625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  <a:buNone/>
                        <a:tabLst>
                          <a:tab pos="272415" algn="l"/>
                        </a:tabLst>
                      </a:pPr>
                      <a:r>
                        <a:rPr lang="en-US" sz="2000" u="sng" spc="-10" err="1">
                          <a:solidFill>
                            <a:srgbClr val="231F20"/>
                          </a:solidFill>
                          <a:effectLst/>
                        </a:rPr>
                        <a:t>Hudpleje</a:t>
                      </a:r>
                      <a:r>
                        <a:rPr lang="en-US" sz="2000" u="sng" spc="-10">
                          <a:solidFill>
                            <a:srgbClr val="231F20"/>
                          </a:solidFill>
                          <a:effectLst/>
                        </a:rPr>
                        <a:t>: </a:t>
                      </a:r>
                      <a:endParaRPr lang="en-US" sz="1800" u="sng"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Fjerne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tørre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spc="-10" err="1">
                          <a:solidFill>
                            <a:srgbClr val="231F20"/>
                          </a:solidFill>
                          <a:effectLst/>
                        </a:rPr>
                        <a:t>hudflager</a:t>
                      </a:r>
                      <a:endParaRPr lang="en-US" sz="1800" err="1"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Beskyt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sårkanter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 med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barrierecreme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eller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film.</a:t>
                      </a:r>
                      <a:endParaRPr lang="en-US" sz="1800"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Fed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creme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til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hel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spc="-20" err="1">
                          <a:solidFill>
                            <a:srgbClr val="231F20"/>
                          </a:solidFill>
                          <a:effectLst/>
                        </a:rPr>
                        <a:t>hud</a:t>
                      </a:r>
                      <a:r>
                        <a:rPr lang="en-US" sz="1800" spc="-2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  <a:endParaRPr lang="en-US" sz="1800"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80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800100" lvl="1" indent="-342900" algn="l">
                        <a:lnSpc>
                          <a:spcPts val="96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Belastet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/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eksematiseret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err="1">
                          <a:solidFill>
                            <a:srgbClr val="231F20"/>
                          </a:solidFill>
                          <a:effectLst/>
                        </a:rPr>
                        <a:t>hud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:</a:t>
                      </a:r>
                      <a:r>
                        <a:rPr lang="en-US" sz="18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1800" spc="-10" err="1">
                          <a:solidFill>
                            <a:srgbClr val="231F20"/>
                          </a:solidFill>
                          <a:effectLst/>
                        </a:rPr>
                        <a:t>Zipzoc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/</a:t>
                      </a:r>
                      <a:r>
                        <a:rPr lang="en-US" sz="1800" spc="-10" err="1">
                          <a:solidFill>
                            <a:srgbClr val="231F20"/>
                          </a:solidFill>
                          <a:effectLst/>
                        </a:rPr>
                        <a:t>ictopasta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/</a:t>
                      </a:r>
                      <a:r>
                        <a:rPr lang="en-US" sz="1800">
                          <a:solidFill>
                            <a:srgbClr val="231F20"/>
                          </a:solidFill>
                          <a:effectLst/>
                        </a:rPr>
                        <a:t>Steroid creme 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(</a:t>
                      </a:r>
                      <a:r>
                        <a:rPr lang="en-US" sz="1800" spc="-10" err="1">
                          <a:solidFill>
                            <a:srgbClr val="231F20"/>
                          </a:solidFill>
                          <a:effectLst/>
                        </a:rPr>
                        <a:t>lægeordineret</a:t>
                      </a:r>
                      <a:r>
                        <a:rPr lang="en-US" sz="1800" spc="-10">
                          <a:solidFill>
                            <a:srgbClr val="231F20"/>
                          </a:solidFill>
                          <a:effectLst/>
                        </a:rPr>
                        <a:t>)</a:t>
                      </a:r>
                      <a:endParaRPr lang="en-US" sz="1800">
                        <a:effectLst/>
                      </a:endParaRPr>
                    </a:p>
                    <a:p>
                      <a:pPr marL="342900" indent="-342900" algn="l">
                        <a:spcBef>
                          <a:spcPts val="35"/>
                        </a:spcBef>
                        <a:buFont typeface="Arial"/>
                        <a:buChar char="•"/>
                      </a:pPr>
                      <a:endParaRPr lang="en-US" sz="2000">
                        <a:effectLst/>
                      </a:endParaRPr>
                    </a:p>
                    <a:p>
                      <a:pPr marL="342900" lvl="0" indent="-342900">
                        <a:tabLst>
                          <a:tab pos="271780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Blottet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sene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og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knogle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holdes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fugtig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med </a:t>
                      </a: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</a:rPr>
                        <a:t>gel.</a:t>
                      </a:r>
                      <a:endParaRPr lang="en-US" sz="2000">
                        <a:effectLst/>
                      </a:endParaRPr>
                    </a:p>
                    <a:p>
                      <a:pPr marL="342900" marR="222885" lvl="0" indent="-342900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Vælg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kontaktlag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/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absorberende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bandage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ud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fra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sekretion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,</a:t>
                      </a:r>
                      <a:r>
                        <a:rPr lang="en-US" sz="2000" spc="-4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skiftefrekvens</a:t>
                      </a:r>
                      <a:r>
                        <a:rPr lang="en-US" sz="2000" spc="-4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og</a:t>
                      </a:r>
                      <a:r>
                        <a:rPr lang="en-US" sz="2000" spc="-4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principperne</a:t>
                      </a:r>
                      <a:r>
                        <a:rPr lang="en-US" sz="2000" spc="-4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for</a:t>
                      </a:r>
                      <a:r>
                        <a:rPr lang="en-US" sz="2000" spc="-4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fugtig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sårheling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  <a:endParaRPr lang="en-US" sz="2000">
                        <a:effectLst/>
                      </a:endParaRPr>
                    </a:p>
                    <a:p>
                      <a:pPr marL="342900" marR="30480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Specielt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for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arterielle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sår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gælder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at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tørre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nekroser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holdes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tørre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Våde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revideres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og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principperne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for</a:t>
                      </a: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fugtig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sårheling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anvendes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  <a:endParaRPr lang="en-US" sz="2000">
                        <a:effectLst/>
                      </a:endParaRPr>
                    </a:p>
                    <a:p>
                      <a:pPr marL="342900" marR="30480" lvl="0" indent="-342900">
                        <a:lnSpc>
                          <a:spcPct val="98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000">
                        <a:solidFill>
                          <a:srgbClr val="231F20"/>
                        </a:solidFill>
                        <a:effectLst/>
                      </a:endParaRPr>
                    </a:p>
                    <a:p>
                      <a:pPr marL="342900" lvl="0" indent="-342900">
                        <a:tabLst>
                          <a:tab pos="271780" algn="l"/>
                        </a:tabLst>
                      </a:pP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Fikser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produkt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nænsomt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,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så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der</a:t>
                      </a: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ikke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err="1">
                          <a:solidFill>
                            <a:srgbClr val="231F20"/>
                          </a:solidFill>
                          <a:effectLst/>
                        </a:rPr>
                        <a:t>skabes</a:t>
                      </a:r>
                      <a:r>
                        <a:rPr lang="en-US" sz="2000">
                          <a:solidFill>
                            <a:srgbClr val="231F20"/>
                          </a:solidFill>
                          <a:effectLst/>
                        </a:rPr>
                        <a:t> </a:t>
                      </a:r>
                      <a:r>
                        <a:rPr lang="en-US" sz="2000" spc="-10" err="1">
                          <a:solidFill>
                            <a:srgbClr val="231F20"/>
                          </a:solidFill>
                          <a:effectLst/>
                        </a:rPr>
                        <a:t>tryk</a:t>
                      </a:r>
                      <a:r>
                        <a:rPr lang="en-US" sz="2000" spc="-10">
                          <a:solidFill>
                            <a:srgbClr val="231F20"/>
                          </a:solidFill>
                          <a:effectLst/>
                        </a:rPr>
                        <a:t>.</a:t>
                      </a:r>
                      <a:endParaRPr lang="en-US" sz="20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765396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E85030D5-17B3-7573-4888-F9E1F7A93EC8}"/>
              </a:ext>
            </a:extLst>
          </p:cNvPr>
          <p:cNvSpPr/>
          <p:nvPr/>
        </p:nvSpPr>
        <p:spPr>
          <a:xfrm>
            <a:off x="5895034" y="1716594"/>
            <a:ext cx="6196481" cy="25539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815">
              <a:lnSpc>
                <a:spcPts val="965"/>
              </a:lnSpc>
              <a:spcBef>
                <a:spcPts val="5"/>
              </a:spcBef>
            </a:pPr>
            <a:r>
              <a:rPr lang="en-US" sz="2000" b="1">
                <a:solidFill>
                  <a:srgbClr val="231F20"/>
                </a:solidFill>
                <a:cs typeface="Calibri"/>
              </a:rPr>
              <a:t>Ved </a:t>
            </a:r>
            <a:r>
              <a:rPr lang="en-US" sz="2000" b="1" err="1">
                <a:solidFill>
                  <a:srgbClr val="231F20"/>
                </a:solidFill>
                <a:cs typeface="Calibri"/>
              </a:rPr>
              <a:t>infektion</a:t>
            </a:r>
            <a:r>
              <a:rPr lang="en-US" sz="2000" b="1">
                <a:solidFill>
                  <a:srgbClr val="231F20"/>
                </a:solidFill>
                <a:cs typeface="Calibri"/>
              </a:rPr>
              <a:t> </a:t>
            </a:r>
            <a:r>
              <a:rPr lang="en-US" sz="2000" b="1" err="1">
                <a:solidFill>
                  <a:srgbClr val="231F20"/>
                </a:solidFill>
                <a:cs typeface="Calibri"/>
              </a:rPr>
              <a:t>bør</a:t>
            </a:r>
            <a:r>
              <a:rPr lang="en-US" sz="2000" b="1">
                <a:solidFill>
                  <a:srgbClr val="231F20"/>
                </a:solidFill>
                <a:cs typeface="Calibri"/>
              </a:rPr>
              <a:t> der </a:t>
            </a:r>
            <a:r>
              <a:rPr lang="en-US" sz="2000" b="1" err="1">
                <a:solidFill>
                  <a:srgbClr val="231F20"/>
                </a:solidFill>
                <a:cs typeface="Calibri"/>
              </a:rPr>
              <a:t>anvendes</a:t>
            </a:r>
            <a:r>
              <a:rPr lang="en-US" sz="2000" b="1">
                <a:solidFill>
                  <a:srgbClr val="231F20"/>
                </a:solidFill>
                <a:cs typeface="Calibri"/>
              </a:rPr>
              <a:t> </a:t>
            </a:r>
            <a:endParaRPr lang="en-US">
              <a:solidFill>
                <a:srgbClr val="FFFFFF"/>
              </a:solidFill>
              <a:cs typeface="Calibri"/>
            </a:endParaRPr>
          </a:p>
          <a:p>
            <a:pPr marL="43815">
              <a:lnSpc>
                <a:spcPts val="965"/>
              </a:lnSpc>
              <a:spcBef>
                <a:spcPts val="5"/>
              </a:spcBef>
            </a:pPr>
            <a:endParaRPr lang="en-US" sz="2000" b="1">
              <a:solidFill>
                <a:srgbClr val="231F20"/>
              </a:solidFill>
              <a:cs typeface="Calibri"/>
            </a:endParaRPr>
          </a:p>
          <a:p>
            <a:pPr marL="43815">
              <a:lnSpc>
                <a:spcPts val="965"/>
              </a:lnSpc>
              <a:spcBef>
                <a:spcPts val="5"/>
              </a:spcBef>
            </a:pPr>
            <a:endParaRPr lang="en-US" sz="2000" b="1">
              <a:solidFill>
                <a:srgbClr val="231F20"/>
              </a:solidFill>
              <a:cs typeface="Calibri"/>
            </a:endParaRPr>
          </a:p>
          <a:p>
            <a:pPr marL="43815">
              <a:lnSpc>
                <a:spcPts val="965"/>
              </a:lnSpc>
              <a:spcBef>
                <a:spcPts val="5"/>
              </a:spcBef>
            </a:pPr>
            <a:r>
              <a:rPr lang="en-US" sz="2000" b="1" err="1">
                <a:solidFill>
                  <a:srgbClr val="231F20"/>
                </a:solidFill>
                <a:cs typeface="Calibri"/>
              </a:rPr>
              <a:t>antibakteriel</a:t>
            </a:r>
            <a:r>
              <a:rPr lang="en-US" sz="2000" b="1">
                <a:solidFill>
                  <a:srgbClr val="231F20"/>
                </a:solidFill>
                <a:cs typeface="Calibri"/>
              </a:rPr>
              <a:t> bandage – </a:t>
            </a:r>
            <a:r>
              <a:rPr lang="en-US" sz="2000" b="1" err="1">
                <a:solidFill>
                  <a:srgbClr val="231F20"/>
                </a:solidFill>
                <a:cs typeface="Calibri"/>
              </a:rPr>
              <a:t>obs</a:t>
            </a:r>
            <a:r>
              <a:rPr lang="en-US" sz="2000" b="1">
                <a:solidFill>
                  <a:srgbClr val="231F20"/>
                </a:solidFill>
                <a:cs typeface="Calibri"/>
              </a:rPr>
              <a:t> biofilm.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23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D23B650-67D2-9F76-EAE0-48C0674F16F4}"/>
              </a:ext>
            </a:extLst>
          </p:cNvPr>
          <p:cNvSpPr/>
          <p:nvPr/>
        </p:nvSpPr>
        <p:spPr>
          <a:xfrm>
            <a:off x="750358" y="2671205"/>
            <a:ext cx="8841287" cy="1210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3FF7EA-AF19-CC4B-D2C5-7127B6C1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aseline="0">
                <a:latin typeface="Calibri"/>
              </a:rPr>
              <a:t>Nye </a:t>
            </a:r>
            <a:r>
              <a:rPr lang="en-US" sz="5400" baseline="0" err="1">
                <a:latin typeface="Calibri"/>
              </a:rPr>
              <a:t>arbejdsgange</a:t>
            </a:r>
            <a:r>
              <a:rPr lang="en-US" sz="5400" baseline="0">
                <a:latin typeface="Calibri"/>
              </a:rPr>
              <a:t> </a:t>
            </a:r>
            <a:r>
              <a:rPr lang="en-US" sz="5400" baseline="0" err="1">
                <a:latin typeface="Calibri"/>
              </a:rPr>
              <a:t>og</a:t>
            </a:r>
            <a:r>
              <a:rPr lang="en-US" sz="5400" baseline="0">
                <a:latin typeface="Calibri"/>
              </a:rPr>
              <a:t> </a:t>
            </a:r>
            <a:r>
              <a:rPr lang="en-US" sz="5400" baseline="0" err="1">
                <a:latin typeface="Calibri"/>
              </a:rPr>
              <a:t>indsatser</a:t>
            </a:r>
            <a:endParaRPr lang="da-DK" sz="5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F46527-7C39-5921-A013-3092D4E6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871" y="1836063"/>
            <a:ext cx="108913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 b="1">
              <a:latin typeface="Calibri Light"/>
              <a:cs typeface="Calibri"/>
            </a:endParaRPr>
          </a:p>
          <a:p>
            <a:endParaRPr lang="en-US" sz="3600" b="1" u="sng">
              <a:latin typeface="Verdana-BoldItalic"/>
              <a:cs typeface="Calibri"/>
            </a:endParaRPr>
          </a:p>
          <a:p>
            <a:endParaRPr lang="en-US" sz="3600" b="1" u="sng">
              <a:latin typeface="Calibri Light"/>
              <a:cs typeface="Calibri"/>
            </a:endParaRPr>
          </a:p>
          <a:p>
            <a:pPr marL="0" indent="0">
              <a:buNone/>
            </a:pPr>
            <a:endParaRPr lang="en-US" sz="3600" b="1">
              <a:latin typeface="Calibri Light"/>
              <a:cs typeface="Calibri"/>
            </a:endParaRPr>
          </a:p>
          <a:p>
            <a:endParaRPr lang="en-US" sz="3600" b="1">
              <a:latin typeface="Calibri Light"/>
              <a:cs typeface="Calibri"/>
            </a:endParaRPr>
          </a:p>
          <a:p>
            <a:pPr marL="0" indent="0">
              <a:buNone/>
            </a:pPr>
            <a:endParaRPr lang="en-US" sz="3600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63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971E8BE5-FDCC-B764-312E-A3D31CA11383}"/>
              </a:ext>
            </a:extLst>
          </p:cNvPr>
          <p:cNvSpPr/>
          <p:nvPr/>
        </p:nvSpPr>
        <p:spPr>
          <a:xfrm>
            <a:off x="1496561" y="4190999"/>
            <a:ext cx="4599439" cy="17021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E692118-B8CD-9FDC-F786-53D6F69C6D30}"/>
              </a:ext>
            </a:extLst>
          </p:cNvPr>
          <p:cNvSpPr/>
          <p:nvPr/>
        </p:nvSpPr>
        <p:spPr>
          <a:xfrm>
            <a:off x="417534" y="1793342"/>
            <a:ext cx="4368800" cy="16838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3FF7EA-AF19-CC4B-D2C5-7127B6C1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56" y="131473"/>
            <a:ext cx="10515600" cy="1325563"/>
          </a:xfrm>
        </p:spPr>
        <p:txBody>
          <a:bodyPr/>
          <a:lstStyle/>
          <a:p>
            <a:r>
              <a:rPr lang="en-US" sz="5400" baseline="0">
                <a:latin typeface="Calibri"/>
              </a:rPr>
              <a:t>Nye </a:t>
            </a:r>
            <a:r>
              <a:rPr lang="en-US" sz="5400" err="1">
                <a:latin typeface="Calibri"/>
              </a:rPr>
              <a:t>arbejdsgange</a:t>
            </a:r>
            <a:endParaRPr lang="da-DK" sz="5400" err="1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F46527-7C39-5921-A013-3092D4E6F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b="1">
              <a:latin typeface="Calibri Light"/>
              <a:cs typeface="Calibri"/>
            </a:endParaRPr>
          </a:p>
          <a:p>
            <a:endParaRPr lang="en-US" sz="3600" b="1">
              <a:latin typeface="Calibri Light"/>
              <a:cs typeface="Calibri"/>
            </a:endParaRPr>
          </a:p>
          <a:p>
            <a:endParaRPr lang="en-US" sz="3600" b="1">
              <a:latin typeface="Calibri Light"/>
              <a:cs typeface="Calibri"/>
            </a:endParaRPr>
          </a:p>
          <a:p>
            <a:endParaRPr lang="en-US" sz="3600" u="sng">
              <a:cs typeface="Calibri"/>
            </a:endParaRPr>
          </a:p>
          <a:p>
            <a:endParaRPr lang="en-US" sz="3600" u="sng">
              <a:cs typeface="Calibri"/>
            </a:endParaRPr>
          </a:p>
        </p:txBody>
      </p:sp>
      <p:pic>
        <p:nvPicPr>
          <p:cNvPr id="5" name="Billede 4" descr="Free Waterfalls Rocks photo and picture">
            <a:extLst>
              <a:ext uri="{FF2B5EF4-FFF2-40B4-BE49-F238E27FC236}">
                <a16:creationId xmlns:a16="http://schemas.microsoft.com/office/drawing/2014/main" id="{C70C7593-4334-200D-4978-FE55D144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233" y="1520673"/>
            <a:ext cx="5125233" cy="534065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9641F1C-909B-5B23-6481-791B6776C7EC}"/>
              </a:ext>
            </a:extLst>
          </p:cNvPr>
          <p:cNvSpPr txBox="1"/>
          <p:nvPr/>
        </p:nvSpPr>
        <p:spPr>
          <a:xfrm>
            <a:off x="876298" y="2325439"/>
            <a:ext cx="30676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a-DK" sz="3200"/>
              <a:t>vurdering af sår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00C6F14-7548-E554-6012-F9E7D15E2483}"/>
              </a:ext>
            </a:extLst>
          </p:cNvPr>
          <p:cNvSpPr txBox="1"/>
          <p:nvPr/>
        </p:nvSpPr>
        <p:spPr>
          <a:xfrm>
            <a:off x="2146774" y="4503483"/>
            <a:ext cx="321235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da-DK" sz="3200"/>
              <a:t>Dokumentation</a:t>
            </a:r>
          </a:p>
          <a:p>
            <a:pPr algn="ctr"/>
            <a:r>
              <a:rPr lang="da-DK" sz="3200"/>
              <a:t>tjeklister</a:t>
            </a:r>
          </a:p>
        </p:txBody>
      </p:sp>
    </p:spTree>
    <p:extLst>
      <p:ext uri="{BB962C8B-B14F-4D97-AF65-F5344CB8AC3E}">
        <p14:creationId xmlns:p14="http://schemas.microsoft.com/office/powerpoint/2010/main" val="131282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FDA62D-9A97-2B04-A739-AC1F8FA1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da-DK" sz="3700" b="1"/>
              <a:t>Kompetanceudvikling af sygeplejersker og social- og sundhedsassistenter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F46527-7C39-5921-A013-3092D4E6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b="1">
              <a:latin typeface="Calibri Light"/>
              <a:cs typeface="Calibri"/>
            </a:endParaRPr>
          </a:p>
          <a:p>
            <a:endParaRPr lang="en-US" sz="2000" b="1">
              <a:latin typeface="Calibri Light"/>
              <a:cs typeface="Calibri"/>
            </a:endParaRPr>
          </a:p>
          <a:p>
            <a:endParaRPr lang="en-US" sz="2000" b="1">
              <a:latin typeface="Calibri Light"/>
              <a:cs typeface="Calibri"/>
            </a:endParaRPr>
          </a:p>
          <a:p>
            <a:pPr marL="0" indent="0">
              <a:buNone/>
            </a:pPr>
            <a:endParaRPr lang="en-US" sz="2000" b="1">
              <a:latin typeface="Calibri Light"/>
              <a:cs typeface="Calibri"/>
            </a:endParaRPr>
          </a:p>
          <a:p>
            <a:endParaRPr lang="en-US" sz="2000" u="sng">
              <a:cs typeface="Calibri"/>
            </a:endParaRPr>
          </a:p>
          <a:p>
            <a:endParaRPr lang="en-US" sz="2000" u="sng">
              <a:cs typeface="Calibri"/>
            </a:endParaRPr>
          </a:p>
        </p:txBody>
      </p:sp>
      <p:pic>
        <p:nvPicPr>
          <p:cNvPr id="2" name="Billede 1" descr="Free Learning Education illustration and picture">
            <a:extLst>
              <a:ext uri="{FF2B5EF4-FFF2-40B4-BE49-F238E27FC236}">
                <a16:creationId xmlns:a16="http://schemas.microsoft.com/office/drawing/2014/main" id="{F380E2C9-1D82-185B-4D14-B414939F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4044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aleboble: rektangel 3">
            <a:extLst>
              <a:ext uri="{FF2B5EF4-FFF2-40B4-BE49-F238E27FC236}">
                <a16:creationId xmlns:a16="http://schemas.microsoft.com/office/drawing/2014/main" id="{7CFF696E-243B-797C-E668-3122526E6CFB}"/>
              </a:ext>
            </a:extLst>
          </p:cNvPr>
          <p:cNvSpPr/>
          <p:nvPr/>
        </p:nvSpPr>
        <p:spPr>
          <a:xfrm>
            <a:off x="4676087" y="3076535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cs typeface="Calibri"/>
              </a:rPr>
              <a:t>Sårtyper</a:t>
            </a:r>
            <a:endParaRPr lang="da-DK"/>
          </a:p>
        </p:txBody>
      </p:sp>
      <p:sp>
        <p:nvSpPr>
          <p:cNvPr id="6" name="Taleboble: rektangel 5">
            <a:extLst>
              <a:ext uri="{FF2B5EF4-FFF2-40B4-BE49-F238E27FC236}">
                <a16:creationId xmlns:a16="http://schemas.microsoft.com/office/drawing/2014/main" id="{7DB61F86-C52C-3EE8-8018-76C4CDC58AAE}"/>
              </a:ext>
            </a:extLst>
          </p:cNvPr>
          <p:cNvSpPr/>
          <p:nvPr/>
        </p:nvSpPr>
        <p:spPr>
          <a:xfrm>
            <a:off x="6260734" y="3594381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Udredning</a:t>
            </a:r>
            <a:endParaRPr lang="da-DK"/>
          </a:p>
        </p:txBody>
      </p:sp>
      <p:sp>
        <p:nvSpPr>
          <p:cNvPr id="7" name="Taleboble: rektangel 6">
            <a:extLst>
              <a:ext uri="{FF2B5EF4-FFF2-40B4-BE49-F238E27FC236}">
                <a16:creationId xmlns:a16="http://schemas.microsoft.com/office/drawing/2014/main" id="{324908C7-ED86-17FA-C3A3-748332D21607}"/>
              </a:ext>
            </a:extLst>
          </p:cNvPr>
          <p:cNvSpPr/>
          <p:nvPr/>
        </p:nvSpPr>
        <p:spPr>
          <a:xfrm>
            <a:off x="7433142" y="4351154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PRODUKTER</a:t>
            </a:r>
          </a:p>
        </p:txBody>
      </p:sp>
      <p:sp>
        <p:nvSpPr>
          <p:cNvPr id="8" name="Taleboble: rektangel 7">
            <a:extLst>
              <a:ext uri="{FF2B5EF4-FFF2-40B4-BE49-F238E27FC236}">
                <a16:creationId xmlns:a16="http://schemas.microsoft.com/office/drawing/2014/main" id="{8893C434-D69D-6613-0996-3D29D58A5294}"/>
              </a:ext>
            </a:extLst>
          </p:cNvPr>
          <p:cNvSpPr/>
          <p:nvPr/>
        </p:nvSpPr>
        <p:spPr>
          <a:xfrm>
            <a:off x="8596923" y="5127008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TIMES</a:t>
            </a:r>
            <a:endParaRPr lang="da-DK"/>
          </a:p>
        </p:txBody>
      </p:sp>
      <p:sp>
        <p:nvSpPr>
          <p:cNvPr id="9" name="Taleboble: rektangel 8">
            <a:extLst>
              <a:ext uri="{FF2B5EF4-FFF2-40B4-BE49-F238E27FC236}">
                <a16:creationId xmlns:a16="http://schemas.microsoft.com/office/drawing/2014/main" id="{1E104D24-3029-216F-5969-EC8FE8EE0039}"/>
              </a:ext>
            </a:extLst>
          </p:cNvPr>
          <p:cNvSpPr/>
          <p:nvPr/>
        </p:nvSpPr>
        <p:spPr>
          <a:xfrm>
            <a:off x="10134778" y="5722753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Kompression</a:t>
            </a:r>
            <a:endParaRPr lang="da-DK"/>
          </a:p>
        </p:txBody>
      </p:sp>
      <p:sp>
        <p:nvSpPr>
          <p:cNvPr id="10" name="Taleboble: rektangel 9">
            <a:extLst>
              <a:ext uri="{FF2B5EF4-FFF2-40B4-BE49-F238E27FC236}">
                <a16:creationId xmlns:a16="http://schemas.microsoft.com/office/drawing/2014/main" id="{B6222C7F-6597-DBAA-7D8F-F76FEA7A13F6}"/>
              </a:ext>
            </a:extLst>
          </p:cNvPr>
          <p:cNvSpPr/>
          <p:nvPr/>
        </p:nvSpPr>
        <p:spPr>
          <a:xfrm>
            <a:off x="3235214" y="3838536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Behandling</a:t>
            </a:r>
            <a:endParaRPr lang="da-DK"/>
          </a:p>
        </p:txBody>
      </p:sp>
      <p:sp>
        <p:nvSpPr>
          <p:cNvPr id="11" name="Taleboble: rektangel 10">
            <a:extLst>
              <a:ext uri="{FF2B5EF4-FFF2-40B4-BE49-F238E27FC236}">
                <a16:creationId xmlns:a16="http://schemas.microsoft.com/office/drawing/2014/main" id="{074C38D3-8255-31B4-0F58-909205199F34}"/>
              </a:ext>
            </a:extLst>
          </p:cNvPr>
          <p:cNvSpPr/>
          <p:nvPr/>
        </p:nvSpPr>
        <p:spPr>
          <a:xfrm>
            <a:off x="2126850" y="4614390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Hygiejne</a:t>
            </a:r>
            <a:endParaRPr lang="da-DK" err="1"/>
          </a:p>
        </p:txBody>
      </p:sp>
      <p:sp>
        <p:nvSpPr>
          <p:cNvPr id="13" name="Taleboble: rektangel 12">
            <a:extLst>
              <a:ext uri="{FF2B5EF4-FFF2-40B4-BE49-F238E27FC236}">
                <a16:creationId xmlns:a16="http://schemas.microsoft.com/office/drawing/2014/main" id="{308A1790-1815-0FDA-0A9B-C2DC3D0A71C6}"/>
              </a:ext>
            </a:extLst>
          </p:cNvPr>
          <p:cNvSpPr/>
          <p:nvPr/>
        </p:nvSpPr>
        <p:spPr>
          <a:xfrm>
            <a:off x="755251" y="3838534"/>
            <a:ext cx="1843177" cy="1018598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Opbakning</a:t>
            </a:r>
          </a:p>
        </p:txBody>
      </p:sp>
    </p:spTree>
    <p:extLst>
      <p:ext uri="{BB962C8B-B14F-4D97-AF65-F5344CB8AC3E}">
        <p14:creationId xmlns:p14="http://schemas.microsoft.com/office/powerpoint/2010/main" val="74837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3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3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3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3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F1D65C-1076-4F43-B4FA-3B4804E8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Sårtriagevejen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CA52F5C-3461-47BE-A9A4-B959F490C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-1946" r="25646" b="-389"/>
          <a:stretch/>
        </p:blipFill>
        <p:spPr bwMode="auto">
          <a:xfrm>
            <a:off x="1288756" y="44468"/>
            <a:ext cx="9596270" cy="54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0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C25710D-E7BC-46D3-8C0A-F9737A456A54}"/>
              </a:ext>
            </a:extLst>
          </p:cNvPr>
          <p:cNvSpPr txBox="1"/>
          <p:nvPr/>
        </p:nvSpPr>
        <p:spPr>
          <a:xfrm>
            <a:off x="649224" y="645106"/>
            <a:ext cx="6574536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cap="all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ekstfelt 10">
            <a:extLst>
              <a:ext uri="{FF2B5EF4-FFF2-40B4-BE49-F238E27FC236}">
                <a16:creationId xmlns:a16="http://schemas.microsoft.com/office/drawing/2014/main" id="{44FAC9EB-D03C-E67B-425F-1844FD7BE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670943"/>
              </p:ext>
            </p:extLst>
          </p:nvPr>
        </p:nvGraphicFramePr>
        <p:xfrm>
          <a:off x="838200" y="41394"/>
          <a:ext cx="10515600" cy="649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8545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7671E75-80C2-CDD2-177A-8D9F4790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0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8E10F-83BC-A3D3-11BF-45B28C9F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/>
              <a:t>Implementering og drift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4864D1-EE4B-2EEF-0941-4AFB40EA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3200"/>
              <a:t>Ledelsesopbakning – alle ledelseslag</a:t>
            </a:r>
            <a:endParaRPr lang="da-DK" sz="3200">
              <a:cs typeface="Calibri"/>
            </a:endParaRPr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0604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8E10F-83BC-A3D3-11BF-45B28C9F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93" y="1"/>
            <a:ext cx="4080362" cy="1708242"/>
          </a:xfrm>
        </p:spPr>
        <p:txBody>
          <a:bodyPr anchor="ctr">
            <a:normAutofit/>
          </a:bodyPr>
          <a:lstStyle/>
          <a:p>
            <a:r>
              <a:rPr lang="da-DK" sz="4000"/>
              <a:t>Implementering og drift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4864D1-EE4B-2EEF-0941-4AFB40EA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94" y="766136"/>
            <a:ext cx="4957815" cy="5944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da-DK" sz="2000">
              <a:cs typeface="Calibri"/>
            </a:endParaRPr>
          </a:p>
          <a:p>
            <a:pPr marL="0" indent="0">
              <a:buNone/>
            </a:pPr>
            <a:endParaRPr lang="da-DK" sz="2000">
              <a:cs typeface="Calibri"/>
            </a:endParaRPr>
          </a:p>
          <a:p>
            <a:pPr marL="0" indent="0">
              <a:buNone/>
            </a:pPr>
            <a:endParaRPr lang="da-DK" sz="2000">
              <a:cs typeface="Calibri"/>
            </a:endParaRPr>
          </a:p>
          <a:p>
            <a:pPr marL="0" indent="0">
              <a:buNone/>
            </a:pPr>
            <a:endParaRPr lang="da-DK" sz="2000">
              <a:cs typeface="Calibri"/>
            </a:endParaRPr>
          </a:p>
          <a:p>
            <a:pPr marL="0" indent="0">
              <a:buNone/>
            </a:pPr>
            <a:endParaRPr lang="da-DK" sz="2000">
              <a:cs typeface="Calibri"/>
            </a:endParaRPr>
          </a:p>
          <a:p>
            <a:pPr marL="0" indent="0">
              <a:buNone/>
            </a:pPr>
            <a:r>
              <a:rPr lang="da-DK" sz="3200" b="1">
                <a:cs typeface="Calibri"/>
              </a:rPr>
              <a:t>Tilpasning og evaluering</a:t>
            </a:r>
          </a:p>
          <a:p>
            <a:r>
              <a:rPr lang="da-DK" sz="3200" err="1">
                <a:cs typeface="Calibri"/>
              </a:rPr>
              <a:t>Tidspkt</a:t>
            </a:r>
            <a:r>
              <a:rPr lang="da-DK" sz="3200">
                <a:cs typeface="Calibri"/>
              </a:rPr>
              <a:t>. og hyppighed </a:t>
            </a:r>
          </a:p>
          <a:p>
            <a:r>
              <a:rPr lang="da-DK" sz="3200">
                <a:cs typeface="Calibri"/>
              </a:rPr>
              <a:t>Løbende undervisning</a:t>
            </a:r>
          </a:p>
          <a:p>
            <a:r>
              <a:rPr lang="da-DK" sz="3200">
                <a:cs typeface="Calibri"/>
              </a:rPr>
              <a:t>Faggruppe?</a:t>
            </a:r>
          </a:p>
          <a:p>
            <a:r>
              <a:rPr lang="da-DK" sz="3200">
                <a:cs typeface="Calibri"/>
              </a:rPr>
              <a:t>Tovholder?</a:t>
            </a:r>
          </a:p>
          <a:p>
            <a:r>
              <a:rPr lang="da-DK" sz="3200">
                <a:cs typeface="Calibri"/>
              </a:rPr>
              <a:t>Sårsygeplejerske deltagelse</a:t>
            </a:r>
          </a:p>
          <a:p>
            <a:r>
              <a:rPr lang="da-DK" sz="3200">
                <a:cs typeface="Calibri"/>
              </a:rPr>
              <a:t>Ydmyghed</a:t>
            </a:r>
          </a:p>
          <a:p>
            <a:pPr marL="0" indent="0">
              <a:buNone/>
            </a:pPr>
            <a:endParaRPr lang="da-DK" sz="3200">
              <a:cs typeface="Calibri"/>
            </a:endParaRPr>
          </a:p>
          <a:p>
            <a:pPr marL="0" indent="0">
              <a:buNone/>
            </a:pPr>
            <a:endParaRPr lang="da-DK" sz="2000">
              <a:cs typeface="Calibri"/>
            </a:endParaRPr>
          </a:p>
          <a:p>
            <a:pPr marL="0" indent="0">
              <a:buNone/>
            </a:pPr>
            <a:endParaRPr lang="da-DK" sz="2000">
              <a:cs typeface="Calibri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1" name="Billede 280" descr="Free Puzzle Collaboration illustration and picture">
            <a:extLst>
              <a:ext uri="{FF2B5EF4-FFF2-40B4-BE49-F238E27FC236}">
                <a16:creationId xmlns:a16="http://schemas.microsoft.com/office/drawing/2014/main" id="{48A181B9-AA05-A77F-5729-12862663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8E10F-83BC-A3D3-11BF-45B28C9F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da-DK" sz="4000"/>
              <a:t>Implementering og drift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4864D1-EE4B-2EEF-0941-4AFB40EA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348" y="1615880"/>
            <a:ext cx="4080361" cy="397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da-DK" sz="3200">
              <a:cs typeface="Calibri" panose="020F0502020204030204"/>
            </a:endParaRPr>
          </a:p>
          <a:p>
            <a:r>
              <a:rPr lang="da-DK" sz="3200"/>
              <a:t>Tværsektorielle møder med </a:t>
            </a:r>
            <a:r>
              <a:rPr lang="da-DK" sz="3200" err="1"/>
              <a:t>sårambulatiet</a:t>
            </a:r>
            <a:r>
              <a:rPr lang="da-DK" sz="3200"/>
              <a:t> </a:t>
            </a:r>
            <a:endParaRPr lang="da-DK" sz="320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Free Communication Phone illustration and picture">
            <a:extLst>
              <a:ext uri="{FF2B5EF4-FFF2-40B4-BE49-F238E27FC236}">
                <a16:creationId xmlns:a16="http://schemas.microsoft.com/office/drawing/2014/main" id="{52C22181-14A9-1B8B-3049-5D36C546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2CC8B-F776-0FD1-5D42-C14C167F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cs typeface="Calibri Light"/>
              </a:rPr>
              <a:t>Resultater</a:t>
            </a:r>
            <a:endParaRPr lang="da-DK" b="1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973318-CB82-47ED-EE55-2BBCEE4E84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sz="1800" b="1" u="sng">
                <a:effectLst/>
                <a:latin typeface="Verdana"/>
                <a:ea typeface="MS Mincho"/>
                <a:cs typeface="Times New Roman"/>
              </a:rPr>
              <a:t>Personaleoplevet kvalitet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endParaRPr lang="da-DK" sz="1800" b="1">
              <a:latin typeface="Verdana"/>
              <a:ea typeface="MS Mincho"/>
              <a:cs typeface="Times New Roman"/>
            </a:endParaRPr>
          </a:p>
          <a:p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Der er stor tilfredshed med projektet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endParaRPr lang="da-DK" sz="1800" b="1">
              <a:latin typeface="Verdana"/>
              <a:ea typeface="MS Mincho"/>
              <a:cs typeface="Times New Roman"/>
            </a:endParaRP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Sårtriage giver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</a:t>
            </a:r>
            <a:r>
              <a:rPr lang="da-DK" sz="1800" b="1">
                <a:latin typeface="Verdana"/>
                <a:ea typeface="MS Mincho"/>
                <a:cs typeface="Times New Roman"/>
              </a:rPr>
              <a:t>struktur</a:t>
            </a:r>
          </a:p>
          <a:p>
            <a:endParaRPr lang="da-DK" sz="1800" b="1">
              <a:latin typeface="Verdana"/>
              <a:ea typeface="MS Mincho"/>
              <a:cs typeface="Times New Roman"/>
            </a:endParaRP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Øger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</a:t>
            </a:r>
            <a:r>
              <a:rPr lang="da-DK" sz="1800" b="1">
                <a:latin typeface="Verdana"/>
                <a:ea typeface="MS Mincho"/>
                <a:cs typeface="Times New Roman"/>
              </a:rPr>
              <a:t>fagligheden</a:t>
            </a:r>
          </a:p>
          <a:p>
            <a:endParaRPr lang="da-DK" sz="1800" b="1">
              <a:latin typeface="Verdana"/>
              <a:ea typeface="MS Mincho"/>
              <a:cs typeface="Times New Roman"/>
            </a:endParaRP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Forbedrer det tværfaglige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og </a:t>
            </a:r>
            <a:r>
              <a:rPr lang="da-DK" sz="1800" b="1">
                <a:latin typeface="Verdana"/>
                <a:ea typeface="MS Mincho"/>
                <a:cs typeface="Times New Roman"/>
              </a:rPr>
              <a:t>tværsektorielle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samarbejde</a:t>
            </a:r>
          </a:p>
          <a:p>
            <a:endParaRPr lang="da-DK"/>
          </a:p>
        </p:txBody>
      </p:sp>
      <p:pic>
        <p:nvPicPr>
          <p:cNvPr id="5" name="Pladsholder til indhold 4" descr="Fornøjelse, Jubel, Humør, Børn">
            <a:extLst>
              <a:ext uri="{FF2B5EF4-FFF2-40B4-BE49-F238E27FC236}">
                <a16:creationId xmlns:a16="http://schemas.microsoft.com/office/drawing/2014/main" id="{84179DEA-9D1A-7D4A-5CF2-0942E2413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484505"/>
            <a:ext cx="5692458" cy="5692458"/>
          </a:xfrm>
        </p:spPr>
      </p:pic>
    </p:spTree>
    <p:extLst>
      <p:ext uri="{BB962C8B-B14F-4D97-AF65-F5344CB8AC3E}">
        <p14:creationId xmlns:p14="http://schemas.microsoft.com/office/powerpoint/2010/main" val="6277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software, display/skærm/fremvisning&#10;&#10;Beskrivelsen er genereret automatisk">
            <a:extLst>
              <a:ext uri="{FF2B5EF4-FFF2-40B4-BE49-F238E27FC236}">
                <a16:creationId xmlns:a16="http://schemas.microsoft.com/office/drawing/2014/main" id="{BF036CEF-4664-2C83-8CA0-AF10B7DBE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86" t="-200" r="146" b="18690"/>
          <a:stretch/>
        </p:blipFill>
        <p:spPr>
          <a:xfrm>
            <a:off x="-163895" y="5443"/>
            <a:ext cx="12401550" cy="66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6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D9718-983B-C21B-9D74-246E4551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cs typeface="Calibri Light"/>
              </a:rPr>
              <a:t>Resultater - Kompetenceløft</a:t>
            </a:r>
            <a:endParaRPr lang="da-DK" sz="1100" b="1">
              <a:solidFill>
                <a:srgbClr val="333091"/>
              </a:solidFill>
              <a:latin typeface="Verdana"/>
              <a:ea typeface="Verdana"/>
              <a:cs typeface="Calibri Light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F2A66E-8000-C838-6FED-68F924ECA7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 sz="2400" b="1" u="sng">
                <a:latin typeface="Verdana"/>
                <a:ea typeface="MS Mincho"/>
                <a:cs typeface="Times New Roman"/>
              </a:rPr>
              <a:t>Sårvurdering</a:t>
            </a:r>
            <a:endParaRPr lang="da-DK" sz="2400" b="1" u="sng">
              <a:cs typeface="Calibri"/>
            </a:endParaRPr>
          </a:p>
          <a:p>
            <a:pPr marL="0" indent="0">
              <a:buNone/>
            </a:pPr>
            <a:r>
              <a:rPr lang="da-DK" sz="1800" b="1">
                <a:latin typeface="Verdana"/>
                <a:ea typeface="MS Mincho"/>
                <a:cs typeface="Times New Roman"/>
              </a:rPr>
              <a:t>Før:  </a:t>
            </a:r>
          </a:p>
          <a:p>
            <a:pPr marL="0" indent="0">
              <a:buNone/>
            </a:pPr>
            <a:endParaRPr lang="da-DK" sz="1800" b="1">
              <a:latin typeface="Verdana"/>
              <a:ea typeface="MS Mincho"/>
              <a:cs typeface="Times New Roman"/>
            </a:endParaRP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45 procent følte sig i høj eller meget høj grad kompetent til at lave en TIMES</a:t>
            </a: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8 procent følte sig ikke i stand til at lave en TIMES</a:t>
            </a:r>
            <a:endParaRPr lang="da-DK" b="1">
              <a:cs typeface="Calibri"/>
            </a:endParaRPr>
          </a:p>
          <a:p>
            <a:endParaRPr lang="da-DK" sz="1800" b="1">
              <a:latin typeface="Verdana"/>
              <a:ea typeface="MS Mincho"/>
              <a:cs typeface="Times New Roman"/>
            </a:endParaRPr>
          </a:p>
          <a:p>
            <a:pPr marL="0" indent="0">
              <a:buNone/>
            </a:pPr>
            <a:r>
              <a:rPr lang="da-DK" sz="1800" b="1">
                <a:latin typeface="Verdana"/>
                <a:ea typeface="MS Mincho"/>
                <a:cs typeface="Times New Roman"/>
              </a:rPr>
              <a:t>Efter:</a:t>
            </a:r>
          </a:p>
          <a:p>
            <a:pPr marL="0" indent="0">
              <a:buNone/>
            </a:pPr>
            <a:endParaRPr lang="da-DK" sz="1800" b="1">
              <a:latin typeface="Verdana"/>
              <a:ea typeface="MS Mincho"/>
              <a:cs typeface="Times New Roman"/>
            </a:endParaRP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80 procent følte sig kompetent</a:t>
            </a:r>
          </a:p>
          <a:p>
            <a:r>
              <a:rPr lang="da-DK" sz="1800" b="1">
                <a:latin typeface="Verdana"/>
                <a:ea typeface="MS Mincho"/>
                <a:cs typeface="Times New Roman"/>
              </a:rPr>
              <a:t>0 procent følte sig ikke i stand til at lave en TIMES</a:t>
            </a:r>
            <a:endParaRPr lang="da-DK" b="1"/>
          </a:p>
          <a:p>
            <a:endParaRPr lang="da-DK" sz="1800">
              <a:solidFill>
                <a:srgbClr val="333091"/>
              </a:solidFill>
              <a:latin typeface="Verdana"/>
              <a:ea typeface="MS Mincho"/>
              <a:cs typeface="Times New Roman"/>
            </a:endParaRPr>
          </a:p>
        </p:txBody>
      </p:sp>
      <p:pic>
        <p:nvPicPr>
          <p:cNvPr id="9" name="Pladsholder til indhold 8" descr="Læring, Uddannelse, Tavle, Viden">
            <a:extLst>
              <a:ext uri="{FF2B5EF4-FFF2-40B4-BE49-F238E27FC236}">
                <a16:creationId xmlns:a16="http://schemas.microsoft.com/office/drawing/2014/main" id="{A85F941D-7F02-4B23-CFE0-41A4FEDFCD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3121" y="1825625"/>
            <a:ext cx="2899758" cy="4351338"/>
          </a:xfrm>
        </p:spPr>
      </p:pic>
    </p:spTree>
    <p:extLst>
      <p:ext uri="{BB962C8B-B14F-4D97-AF65-F5344CB8AC3E}">
        <p14:creationId xmlns:p14="http://schemas.microsoft.com/office/powerpoint/2010/main" val="252937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57447-9902-686E-419E-BD01CA00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cs typeface="Calibri Light"/>
              </a:rPr>
              <a:t>Resultater</a:t>
            </a:r>
            <a:endParaRPr lang="da-DK" b="1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DE9644-87B3-0F56-A9D5-7D61402937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da-DK" sz="1800" b="1" u="sng">
                <a:latin typeface="Verdana"/>
                <a:ea typeface="MS Mincho"/>
                <a:cs typeface="Times New Roman"/>
              </a:rPr>
              <a:t>Øget</a:t>
            </a:r>
            <a:r>
              <a:rPr lang="da-DK" sz="1800" b="1" u="sng">
                <a:effectLst/>
                <a:latin typeface="Verdana"/>
                <a:ea typeface="MS Mincho"/>
                <a:cs typeface="Times New Roman"/>
              </a:rPr>
              <a:t> kvalitet i </a:t>
            </a:r>
            <a:r>
              <a:rPr lang="da-DK" sz="1800" b="1" u="sng" err="1">
                <a:effectLst/>
                <a:latin typeface="Verdana"/>
                <a:ea typeface="MS Mincho"/>
                <a:cs typeface="Times New Roman"/>
              </a:rPr>
              <a:t>sårbehandlingen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pPr>
              <a:lnSpc>
                <a:spcPct val="114999"/>
              </a:lnSpc>
            </a:pPr>
            <a:r>
              <a:rPr lang="da-DK" sz="1800" b="1" u="sng">
                <a:latin typeface="Verdana"/>
                <a:ea typeface="MS Mincho"/>
                <a:cs typeface="Times New Roman"/>
              </a:rPr>
              <a:t>Bedre</a:t>
            </a:r>
            <a:r>
              <a:rPr lang="da-DK" sz="1800" b="1" u="sng">
                <a:effectLst/>
                <a:latin typeface="Verdana"/>
                <a:ea typeface="MS Mincho"/>
                <a:cs typeface="Times New Roman"/>
              </a:rPr>
              <a:t> sammenhæng i borgernes forløb</a:t>
            </a:r>
            <a:endParaRPr lang="da-DK" sz="1800" b="1">
              <a:effectLst/>
              <a:latin typeface="Verdana"/>
              <a:ea typeface="MS Mincho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da-DK" sz="2000" b="1">
                <a:latin typeface="Verdana"/>
                <a:ea typeface="MS Mincho"/>
                <a:cs typeface="Times New Roman"/>
              </a:rPr>
              <a:t>Journalaudit viser bedre dokumentation</a:t>
            </a:r>
          </a:p>
          <a:p>
            <a:pPr lvl="1">
              <a:lnSpc>
                <a:spcPct val="114999"/>
              </a:lnSpc>
              <a:buFont typeface="Courier New" panose="020B0604020202020204" pitchFamily="34" charset="0"/>
              <a:buChar char="o"/>
            </a:pPr>
            <a:r>
              <a:rPr lang="da-DK" sz="1800" b="1">
                <a:latin typeface="Verdana"/>
                <a:ea typeface="MS Mincho"/>
                <a:cs typeface="Times New Roman"/>
              </a:rPr>
              <a:t>Hvor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ofte der dokumenteres 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pPr lvl="1">
              <a:lnSpc>
                <a:spcPct val="114999"/>
              </a:lnSpc>
              <a:buFont typeface="Courier New" panose="020B0604020202020204" pitchFamily="34" charset="0"/>
              <a:buChar char="o"/>
            </a:pPr>
            <a:r>
              <a:rPr lang="da-DK" sz="1800" b="1">
                <a:latin typeface="Verdana"/>
                <a:ea typeface="MS Mincho"/>
                <a:cs typeface="Times New Roman"/>
              </a:rPr>
              <a:t>Korrekt sårdiagnose</a:t>
            </a:r>
          </a:p>
          <a:p>
            <a:pPr>
              <a:lnSpc>
                <a:spcPct val="114999"/>
              </a:lnSpc>
            </a:pPr>
            <a:r>
              <a:rPr lang="da-DK" sz="2000" b="1">
                <a:latin typeface="Verdana"/>
                <a:ea typeface="MS Mincho"/>
                <a:cs typeface="Times New Roman"/>
              </a:rPr>
              <a:t>Øget</a:t>
            </a:r>
            <a:r>
              <a:rPr lang="da-DK" sz="2000" b="1">
                <a:effectLst/>
                <a:latin typeface="Verdana"/>
                <a:ea typeface="MS Mincho"/>
                <a:cs typeface="Times New Roman"/>
              </a:rPr>
              <a:t> </a:t>
            </a:r>
            <a:r>
              <a:rPr lang="da-DK" sz="2000" b="1">
                <a:latin typeface="Verdana"/>
                <a:ea typeface="MS Mincho"/>
                <a:cs typeface="Times New Roman"/>
              </a:rPr>
              <a:t>fagligt</a:t>
            </a:r>
            <a:r>
              <a:rPr lang="da-DK" sz="2000" b="1">
                <a:effectLst/>
                <a:latin typeface="Verdana"/>
                <a:ea typeface="MS Mincho"/>
                <a:cs typeface="Times New Roman"/>
              </a:rPr>
              <a:t> niveau i </a:t>
            </a:r>
            <a:r>
              <a:rPr lang="da-DK" sz="2000" b="1">
                <a:latin typeface="Verdana"/>
                <a:ea typeface="MS Mincho"/>
                <a:cs typeface="Times New Roman"/>
              </a:rPr>
              <a:t>dokumentationen</a:t>
            </a:r>
          </a:p>
          <a:p>
            <a:pPr>
              <a:lnSpc>
                <a:spcPct val="114999"/>
              </a:lnSpc>
            </a:pPr>
            <a:r>
              <a:rPr lang="da-DK" sz="2000" b="1">
                <a:latin typeface="Verdana"/>
                <a:ea typeface="MS Mincho"/>
                <a:cs typeface="Times New Roman"/>
              </a:rPr>
              <a:t>Der</a:t>
            </a:r>
            <a:r>
              <a:rPr lang="da-DK" sz="2000" b="1">
                <a:effectLst/>
                <a:latin typeface="Verdana"/>
                <a:ea typeface="MS Mincho"/>
                <a:cs typeface="Times New Roman"/>
              </a:rPr>
              <a:t> evalueres på behandlingen.</a:t>
            </a:r>
            <a:r>
              <a:rPr lang="da-DK" sz="2000" b="1">
                <a:latin typeface="Verdana"/>
                <a:ea typeface="MS Mincho"/>
                <a:cs typeface="Times New Roman"/>
              </a:rPr>
              <a:t> </a:t>
            </a:r>
          </a:p>
          <a:p>
            <a:pPr>
              <a:lnSpc>
                <a:spcPct val="114999"/>
              </a:lnSpc>
            </a:pPr>
            <a:endParaRPr lang="da-DK" sz="1800">
              <a:solidFill>
                <a:srgbClr val="333091"/>
              </a:solidFill>
              <a:effectLst/>
              <a:latin typeface="Verdana"/>
              <a:ea typeface="MS Mincho"/>
              <a:cs typeface="Times New Roman"/>
            </a:endParaRPr>
          </a:p>
          <a:p>
            <a:endParaRPr lang="da-DK"/>
          </a:p>
        </p:txBody>
      </p:sp>
      <p:pic>
        <p:nvPicPr>
          <p:cNvPr id="8" name="Billede 7" descr="Bøger, Bibliotek, Bibliografi, Viden">
            <a:extLst>
              <a:ext uri="{FF2B5EF4-FFF2-40B4-BE49-F238E27FC236}">
                <a16:creationId xmlns:a16="http://schemas.microsoft.com/office/drawing/2014/main" id="{BB5A4E9A-234D-4F0C-2C58-830C0A26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99" y="1269698"/>
            <a:ext cx="4747364" cy="4986658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C3F1DC4C-495B-5E18-4AB6-4A8E5D642C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1787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C6518-1F95-00F4-6FB9-B691FBF4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>
                <a:cs typeface="Calibri Light"/>
              </a:rPr>
              <a:t>Resultater</a:t>
            </a:r>
            <a:endParaRPr lang="da-DK" b="1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406226-004D-1646-225D-1A6015FFF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5000"/>
              </a:lnSpc>
            </a:pPr>
            <a:r>
              <a:rPr lang="da-DK" sz="1800" b="1" u="sng">
                <a:effectLst/>
                <a:latin typeface="Verdana"/>
                <a:ea typeface="MS Mincho"/>
                <a:cs typeface="Times New Roman"/>
              </a:rPr>
              <a:t>Ensrettede arbejdsgange</a:t>
            </a:r>
            <a:r>
              <a:rPr lang="da-DK" sz="1800" b="1" u="sng">
                <a:latin typeface="Verdana"/>
                <a:ea typeface="MS Mincho"/>
                <a:cs typeface="Times New Roman"/>
              </a:rPr>
              <a:t> </a:t>
            </a:r>
            <a:r>
              <a:rPr lang="da-DK" sz="1800" b="1" u="sng">
                <a:effectLst/>
                <a:latin typeface="Verdana"/>
                <a:ea typeface="MS Mincho"/>
                <a:cs typeface="Times New Roman"/>
              </a:rPr>
              <a:t>og styrket tværfagligt samarbejde</a:t>
            </a:r>
            <a:endParaRPr lang="da-DK" sz="1800" b="1">
              <a:effectLst/>
              <a:latin typeface="Verdana"/>
              <a:ea typeface="MS Mincho"/>
              <a:cs typeface="Times New Roman"/>
            </a:endParaRPr>
          </a:p>
          <a:p>
            <a:pPr>
              <a:lnSpc>
                <a:spcPct val="114999"/>
              </a:lnSpc>
            </a:pPr>
            <a:endParaRPr lang="da-DK" sz="1800" b="1" u="sng">
              <a:latin typeface="Verdana"/>
              <a:ea typeface="MS Mincho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da-DK" sz="1800" b="1">
                <a:latin typeface="Verdana"/>
                <a:ea typeface="MS Mincho"/>
                <a:cs typeface="Times New Roman"/>
              </a:rPr>
              <a:t>Ensretning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af </a:t>
            </a:r>
            <a:r>
              <a:rPr lang="da-DK" sz="1800" b="1" err="1">
                <a:latin typeface="Verdana"/>
                <a:ea typeface="MS Mincho"/>
                <a:cs typeface="Times New Roman"/>
              </a:rPr>
              <a:t>sårbehandlingen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da-DK" sz="1800" b="1">
                <a:latin typeface="Verdana"/>
                <a:ea typeface="MS Mincho"/>
                <a:cs typeface="Times New Roman"/>
              </a:rPr>
              <a:t>Bedre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mulighed for sparring. 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da-DK" sz="1800" b="1">
                <a:latin typeface="Verdana"/>
                <a:ea typeface="MS Mincho"/>
                <a:cs typeface="Times New Roman"/>
              </a:rPr>
              <a:t>Øget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fokus på at samarbejde på tværs af kommunen</a:t>
            </a:r>
            <a:endParaRPr lang="da-DK" sz="1800" b="1">
              <a:latin typeface="Verdana"/>
              <a:ea typeface="MS Mincho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da-DK" sz="1800" b="1">
                <a:latin typeface="Verdana"/>
                <a:ea typeface="MS Mincho"/>
                <a:cs typeface="Times New Roman"/>
              </a:rPr>
              <a:t>Inddrage</a:t>
            </a:r>
            <a:r>
              <a:rPr lang="da-DK" sz="1800" b="1">
                <a:effectLst/>
                <a:latin typeface="Verdana"/>
                <a:ea typeface="MS Mincho"/>
                <a:cs typeface="Times New Roman"/>
              </a:rPr>
              <a:t> andre faggrupper.</a:t>
            </a:r>
          </a:p>
          <a:p>
            <a:endParaRPr lang="da-DK"/>
          </a:p>
        </p:txBody>
      </p:sp>
      <p:pic>
        <p:nvPicPr>
          <p:cNvPr id="5" name="Pladsholder til indhold 4" descr="Møde, Sammen, Samarbejde, Mennesker">
            <a:extLst>
              <a:ext uri="{FF2B5EF4-FFF2-40B4-BE49-F238E27FC236}">
                <a16:creationId xmlns:a16="http://schemas.microsoft.com/office/drawing/2014/main" id="{14D090AE-0658-6A89-BA0C-88C8036552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2976" y="1022985"/>
            <a:ext cx="5759391" cy="5153978"/>
          </a:xfrm>
        </p:spPr>
      </p:pic>
    </p:spTree>
    <p:extLst>
      <p:ext uri="{BB962C8B-B14F-4D97-AF65-F5344CB8AC3E}">
        <p14:creationId xmlns:p14="http://schemas.microsoft.com/office/powerpoint/2010/main" val="255139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legetøj&#10;&#10;Beskrivelsen er genereret automatisk">
            <a:extLst>
              <a:ext uri="{FF2B5EF4-FFF2-40B4-BE49-F238E27FC236}">
                <a16:creationId xmlns:a16="http://schemas.microsoft.com/office/drawing/2014/main" id="{5E2FDA93-EB11-29D1-E3C0-56B211D6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36" y="1648758"/>
            <a:ext cx="4333875" cy="4333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8B6E86-77A6-057A-8365-6863E79A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b="1" dirty="0">
                <a:ea typeface="Calibri Light"/>
                <a:cs typeface="Calibri Light"/>
              </a:rPr>
              <a:t>Tak for opmærksomheden</a:t>
            </a:r>
            <a:endParaRPr lang="da-DK" sz="5400" b="1" dirty="0"/>
          </a:p>
        </p:txBody>
      </p:sp>
      <p:pic>
        <p:nvPicPr>
          <p:cNvPr id="5" name="Pladsholder til indhold 4" descr="Teodor Cat takker">
            <a:extLst>
              <a:ext uri="{FF2B5EF4-FFF2-40B4-BE49-F238E27FC236}">
                <a16:creationId xmlns:a16="http://schemas.microsoft.com/office/drawing/2014/main" id="{94CB9499-0287-2E0B-0BE0-1865E73D92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96835" y="149730"/>
            <a:ext cx="2438400" cy="2438400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E64970B-7D54-3AE5-0999-8A7D5A79F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985" y="2013515"/>
            <a:ext cx="6207760" cy="43614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sz="3200" b="1" dirty="0">
              <a:ea typeface="Calibri"/>
              <a:cs typeface="Calibri"/>
            </a:endParaRPr>
          </a:p>
          <a:p>
            <a:endParaRPr lang="da-DK" sz="3200" b="1" dirty="0">
              <a:ea typeface="Calibri"/>
              <a:cs typeface="Calibri"/>
            </a:endParaRPr>
          </a:p>
          <a:p>
            <a:endParaRPr lang="da-DK" sz="3200" b="1" dirty="0">
              <a:ea typeface="Calibri"/>
              <a:cs typeface="Calibri"/>
            </a:endParaRPr>
          </a:p>
          <a:p>
            <a:r>
              <a:rPr lang="da-DK" sz="4400" b="1" dirty="0">
                <a:ea typeface="Calibri"/>
                <a:cs typeface="Calibri"/>
              </a:rPr>
              <a:t>Spørgsmål?</a:t>
            </a:r>
            <a:endParaRPr lang="da-DK" sz="4400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  <a:p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18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E76C2-A558-20DE-167F-B74CA206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b="1"/>
              <a:t>Hvorfor Sårtriage ?</a:t>
            </a:r>
          </a:p>
        </p:txBody>
      </p:sp>
      <p:sp>
        <p:nvSpPr>
          <p:cNvPr id="4" name="Rutediagram: Terminalpunkt 3">
            <a:extLst>
              <a:ext uri="{FF2B5EF4-FFF2-40B4-BE49-F238E27FC236}">
                <a16:creationId xmlns:a16="http://schemas.microsoft.com/office/drawing/2014/main" id="{850D4DCD-1AF1-010D-B172-D63CF654A308}"/>
              </a:ext>
            </a:extLst>
          </p:cNvPr>
          <p:cNvSpPr/>
          <p:nvPr/>
        </p:nvSpPr>
        <p:spPr>
          <a:xfrm>
            <a:off x="838201" y="1987142"/>
            <a:ext cx="2967680" cy="1441858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Erfaring</a:t>
            </a:r>
          </a:p>
        </p:txBody>
      </p:sp>
      <p:sp>
        <p:nvSpPr>
          <p:cNvPr id="5" name="Rutediagram: Terminalpunkt 4">
            <a:extLst>
              <a:ext uri="{FF2B5EF4-FFF2-40B4-BE49-F238E27FC236}">
                <a16:creationId xmlns:a16="http://schemas.microsoft.com/office/drawing/2014/main" id="{268F8805-6C4A-B951-3F66-7C3DF6E16C0E}"/>
              </a:ext>
            </a:extLst>
          </p:cNvPr>
          <p:cNvSpPr/>
          <p:nvPr/>
        </p:nvSpPr>
        <p:spPr>
          <a:xfrm>
            <a:off x="987511" y="3939172"/>
            <a:ext cx="2719515" cy="1536829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000"/>
              <a:t>Audit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3D42780-492E-59B1-5440-85397ADB7868}"/>
              </a:ext>
            </a:extLst>
          </p:cNvPr>
          <p:cNvSpPr txBox="1"/>
          <p:nvPr/>
        </p:nvSpPr>
        <p:spPr>
          <a:xfrm>
            <a:off x="5003457" y="1987142"/>
            <a:ext cx="5152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/>
              <a:t>Dokumentation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765B4BB-6535-08AB-5469-D7EC2456BCEB}"/>
              </a:ext>
            </a:extLst>
          </p:cNvPr>
          <p:cNvSpPr txBox="1"/>
          <p:nvPr/>
        </p:nvSpPr>
        <p:spPr>
          <a:xfrm>
            <a:off x="5820033" y="2839533"/>
            <a:ext cx="3196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/>
              <a:t>Diagnose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204E6E2-1480-5EFE-CBD4-62069AFEA380}"/>
              </a:ext>
            </a:extLst>
          </p:cNvPr>
          <p:cNvSpPr txBox="1"/>
          <p:nvPr/>
        </p:nvSpPr>
        <p:spPr>
          <a:xfrm>
            <a:off x="4550980" y="3773869"/>
            <a:ext cx="6845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/>
              <a:t>Handlingsanvisninger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427F7FD-F8E3-C19B-6A0D-F507F9EF7A88}"/>
              </a:ext>
            </a:extLst>
          </p:cNvPr>
          <p:cNvSpPr txBox="1"/>
          <p:nvPr/>
        </p:nvSpPr>
        <p:spPr>
          <a:xfrm>
            <a:off x="5149677" y="4707587"/>
            <a:ext cx="6054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/>
              <a:t>Mål for sårheling</a:t>
            </a:r>
          </a:p>
        </p:txBody>
      </p:sp>
      <p:pic>
        <p:nvPicPr>
          <p:cNvPr id="11" name="Pladsholder til indhold 10" descr="Forstørrelsesglas med massiv udfyldning">
            <a:extLst>
              <a:ext uri="{FF2B5EF4-FFF2-40B4-BE49-F238E27FC236}">
                <a16:creationId xmlns:a16="http://schemas.microsoft.com/office/drawing/2014/main" id="{B09A92B8-7B74-75DD-667F-E2168932B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680" y="3875132"/>
            <a:ext cx="914400" cy="914400"/>
          </a:xfrm>
        </p:spPr>
      </p:pic>
      <p:pic>
        <p:nvPicPr>
          <p:cNvPr id="13" name="Grafik 12" descr="Hoved med tandhjul med massiv udfyldning">
            <a:extLst>
              <a:ext uri="{FF2B5EF4-FFF2-40B4-BE49-F238E27FC236}">
                <a16:creationId xmlns:a16="http://schemas.microsoft.com/office/drawing/2014/main" id="{28D68B01-7E08-75B0-C7D8-674A2FBDE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Samarbejde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sårtriagen </a:t>
            </a:r>
            <a:r>
              <a:rPr lang="en-US" sz="40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startede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som </a:t>
            </a:r>
            <a:r>
              <a:rPr lang="en-US" sz="40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1802" y="2321476"/>
            <a:ext cx="4864875" cy="3850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/>
                </a:solidFill>
              </a:rPr>
              <a:t>Steno diabetes center </a:t>
            </a:r>
            <a:r>
              <a:rPr lang="en-US" sz="2000" err="1">
                <a:solidFill>
                  <a:schemeClr val="tx1"/>
                </a:solidFill>
              </a:rPr>
              <a:t>Sjælland</a:t>
            </a:r>
            <a:endParaRPr lang="en-US" sz="200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err="1">
                <a:solidFill>
                  <a:schemeClr val="tx1"/>
                </a:solidFill>
              </a:rPr>
              <a:t>Samarbejde</a:t>
            </a:r>
            <a:r>
              <a:rPr lang="en-US" sz="2000">
                <a:solidFill>
                  <a:schemeClr val="tx1"/>
                </a:solidFill>
              </a:rPr>
              <a:t> med </a:t>
            </a:r>
            <a:r>
              <a:rPr lang="en-US" sz="2000" err="1">
                <a:solidFill>
                  <a:schemeClr val="tx1"/>
                </a:solidFill>
              </a:rPr>
              <a:t>sårambulatoriet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Nyk</a:t>
            </a:r>
            <a:r>
              <a:rPr lang="en-US" sz="2000">
                <a:solidFill>
                  <a:schemeClr val="tx1"/>
                </a:solidFill>
              </a:rPr>
              <a:t>. F. </a:t>
            </a: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err="1">
                <a:solidFill>
                  <a:schemeClr val="tx1"/>
                </a:solidFill>
              </a:rPr>
              <a:t>Faglige</a:t>
            </a:r>
            <a:r>
              <a:rPr lang="en-US" sz="2000">
                <a:solidFill>
                  <a:schemeClr val="tx1"/>
                </a:solidFill>
              </a:rPr>
              <a:t> input </a:t>
            </a:r>
            <a:r>
              <a:rPr lang="en-US" sz="2000" err="1">
                <a:solidFill>
                  <a:schemeClr val="tx1"/>
                </a:solidFill>
              </a:rPr>
              <a:t>til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handlingsanvisninger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fra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Nykøbing</a:t>
            </a:r>
            <a:r>
              <a:rPr lang="en-US" sz="2000">
                <a:solidFill>
                  <a:schemeClr val="tx1"/>
                </a:solidFill>
              </a:rPr>
              <a:t> F., </a:t>
            </a:r>
            <a:r>
              <a:rPr lang="en-US" sz="2000" err="1">
                <a:solidFill>
                  <a:schemeClr val="tx1"/>
                </a:solidFill>
              </a:rPr>
              <a:t>Køge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og</a:t>
            </a:r>
            <a:r>
              <a:rPr lang="en-US" sz="2000">
                <a:solidFill>
                  <a:schemeClr val="tx1"/>
                </a:solidFill>
              </a:rPr>
              <a:t> Roskilde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>
                <a:solidFill>
                  <a:schemeClr val="tx1"/>
                </a:solidFill>
              </a:rPr>
              <a:t>Dansk Telemedicin/Pleje.net</a:t>
            </a: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110701F-8B61-423C-B655-289EC547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775284"/>
            <a:ext cx="5178206" cy="2899795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950F5D8-22E1-4015-8661-E5B1FD28C2DE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 descr="Et billede, der indeholder indendørs, mur, tøj, person&#10;&#10;Beskrivelsen er genereret automatisk">
            <a:extLst>
              <a:ext uri="{FF2B5EF4-FFF2-40B4-BE49-F238E27FC236}">
                <a16:creationId xmlns:a16="http://schemas.microsoft.com/office/drawing/2014/main" id="{80601624-6B5E-9694-49CC-89BC575ED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283" b="2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2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343F56-709D-4F3D-F7F6-B7E4DEDF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0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0659-EEC4-3395-836C-ECE8864F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185FB-EF93-27FF-9D1B-1240C00B4E4E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10DA-000A-0CB0-0319-E2694451858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75E0F-249D-3102-D9D0-5A44A11BC3B3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10BADC-CC57-D6C5-56F5-F3937D5F5BC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1C91A4-2078-6B23-84E0-BE0166929F7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0AD7999-02C8-5980-0C54-DA4E7878EA5D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/>
          <a:srcRect l="8710" t="12887" r="58916" b="3545"/>
          <a:stretch/>
        </p:blipFill>
        <p:spPr>
          <a:xfrm>
            <a:off x="-70479" y="3572"/>
            <a:ext cx="12225293" cy="6882193"/>
          </a:xfr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1F34B4-74EF-56EB-D402-86BAFDA60F9C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14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292402E-B21E-6A82-19CC-E0BC2DCC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16781"/>
              </p:ext>
            </p:extLst>
          </p:nvPr>
        </p:nvGraphicFramePr>
        <p:xfrm>
          <a:off x="1156132" y="914400"/>
          <a:ext cx="9803536" cy="496882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004936">
                  <a:extLst>
                    <a:ext uri="{9D8B030D-6E8A-4147-A177-3AD203B41FA5}">
                      <a16:colId xmlns:a16="http://schemas.microsoft.com/office/drawing/2014/main" val="2024517706"/>
                    </a:ext>
                  </a:extLst>
                </a:gridCol>
                <a:gridCol w="4798600">
                  <a:extLst>
                    <a:ext uri="{9D8B030D-6E8A-4147-A177-3AD203B41FA5}">
                      <a16:colId xmlns:a16="http://schemas.microsoft.com/office/drawing/2014/main" val="2433289148"/>
                    </a:ext>
                  </a:extLst>
                </a:gridCol>
              </a:tblGrid>
              <a:tr h="382217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2300">
                          <a:solidFill>
                            <a:schemeClr val="tx1"/>
                          </a:solidFill>
                          <a:effectLst/>
                        </a:rPr>
                        <a:t>Triageringsspørgsmål</a:t>
                      </a:r>
                    </a:p>
                  </a:txBody>
                  <a:tcPr marL="61711" marR="61711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 marL="74802" marR="74802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21535"/>
                  </a:ext>
                </a:extLst>
              </a:tr>
              <a:tr h="1890968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Er der infektionstegn?  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</a:t>
                      </a:r>
                    </a:p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Ja, mild infektion</a:t>
                      </a:r>
                    </a:p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ja, moderat infektion</a:t>
                      </a:r>
                    </a:p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ja, svær infektion</a:t>
                      </a:r>
                    </a:p>
                    <a:p>
                      <a:endParaRPr lang="da-DK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2088422866"/>
                  </a:ext>
                </a:extLst>
              </a:tr>
              <a:tr h="432509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Er der kontakt til knogle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 </a:t>
                      </a:r>
                      <a:r>
                        <a:rPr lang="da-DK" sz="26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 </a:t>
                      </a:r>
                      <a:endParaRPr lang="da-DK" sz="1500"/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2122999972"/>
                  </a:ext>
                </a:extLst>
              </a:tr>
              <a:tr h="432509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Viser Såret tegn på heling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 </a:t>
                      </a:r>
                      <a:endParaRPr lang="da-DK" sz="1500"/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3558714197"/>
                  </a:ext>
                </a:extLst>
              </a:tr>
              <a:tr h="432509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Er såret voksende i størrelse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 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 </a:t>
                      </a:r>
                      <a:endParaRPr lang="da-DK" sz="1500"/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3800586422"/>
                  </a:ext>
                </a:extLst>
              </a:tr>
              <a:tr h="432509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Kræves der </a:t>
                      </a:r>
                      <a:r>
                        <a:rPr lang="da-DK" sz="1600" err="1">
                          <a:solidFill>
                            <a:schemeClr val="tx1"/>
                          </a:solidFill>
                          <a:effectLst/>
                        </a:rPr>
                        <a:t>sårbehandling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 dagligt eller hver 2. dag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 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endParaRPr lang="da-DK" sz="1500"/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2253115152"/>
                  </a:ext>
                </a:extLst>
              </a:tr>
              <a:tr h="432509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Kan sårsmerter lindres optimalt 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 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endParaRPr lang="da-DK" sz="1500"/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2783595380"/>
                  </a:ext>
                </a:extLst>
              </a:tr>
              <a:tr h="533092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Er der behov for at ændre på nuværende behandlingsplan</a:t>
                      </a:r>
                    </a:p>
                  </a:txBody>
                  <a:tcPr marL="61712" marR="61712" marT="0" marB="0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 </a:t>
                      </a:r>
                      <a:r>
                        <a:rPr lang="da-DK" sz="700">
                          <a:solidFill>
                            <a:schemeClr val="tx1"/>
                          </a:solidFill>
                          <a:effectLst/>
                        </a:rPr>
                        <a:t>       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Nej  </a:t>
                      </a:r>
                      <a:r>
                        <a:rPr lang="da-DK" sz="2600" b="0" u="none" strike="noStrike" noProof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da-DK" sz="1600">
                          <a:solidFill>
                            <a:schemeClr val="tx1"/>
                          </a:solidFill>
                          <a:effectLst/>
                        </a:rPr>
                        <a:t>Ja</a:t>
                      </a:r>
                      <a:endParaRPr lang="da-DK" sz="1500"/>
                    </a:p>
                  </a:txBody>
                  <a:tcPr marL="61712" marR="61712" marT="0" marB="0"/>
                </a:tc>
                <a:extLst>
                  <a:ext uri="{0D108BD9-81ED-4DB2-BD59-A6C34878D82A}">
                    <a16:rowId xmlns:a16="http://schemas.microsoft.com/office/drawing/2014/main" val="3071398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0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69">
            <a:extLst>
              <a:ext uri="{FF2B5EF4-FFF2-40B4-BE49-F238E27FC236}">
                <a16:creationId xmlns:a16="http://schemas.microsoft.com/office/drawing/2014/main" id="{8B40E1E4-FA51-5871-8424-230ABE40DAB2}"/>
              </a:ext>
            </a:extLst>
          </p:cNvPr>
          <p:cNvGrpSpPr>
            <a:grpSpLocks/>
          </p:cNvGrpSpPr>
          <p:nvPr/>
        </p:nvGrpSpPr>
        <p:grpSpPr>
          <a:xfrm>
            <a:off x="172996" y="0"/>
            <a:ext cx="12019004" cy="6857999"/>
            <a:chOff x="0" y="0"/>
            <a:chExt cx="7554919" cy="5426999"/>
          </a:xfrm>
        </p:grpSpPr>
        <p:sp>
          <p:nvSpPr>
            <p:cNvPr id="23" name="Graphic 170">
              <a:extLst>
                <a:ext uri="{FF2B5EF4-FFF2-40B4-BE49-F238E27FC236}">
                  <a16:creationId xmlns:a16="http://schemas.microsoft.com/office/drawing/2014/main" id="{918F931A-8787-B15A-71ED-CDAC2D1A74D1}"/>
                </a:ext>
              </a:extLst>
            </p:cNvPr>
            <p:cNvSpPr/>
            <p:nvPr/>
          </p:nvSpPr>
          <p:spPr>
            <a:xfrm>
              <a:off x="6352" y="6353"/>
              <a:ext cx="7547609" cy="767080"/>
            </a:xfrm>
            <a:custGeom>
              <a:avLst/>
              <a:gdLst/>
              <a:ahLst/>
              <a:cxnLst/>
              <a:rect l="l" t="t" r="r" b="b"/>
              <a:pathLst>
                <a:path w="7547609" h="767080">
                  <a:moveTo>
                    <a:pt x="7547292" y="0"/>
                  </a:moveTo>
                  <a:lnTo>
                    <a:pt x="0" y="0"/>
                  </a:lnTo>
                  <a:lnTo>
                    <a:pt x="0" y="766457"/>
                  </a:lnTo>
                  <a:lnTo>
                    <a:pt x="7547292" y="766457"/>
                  </a:lnTo>
                  <a:lnTo>
                    <a:pt x="7547292" y="0"/>
                  </a:lnTo>
                  <a:close/>
                </a:path>
              </a:pathLst>
            </a:custGeom>
            <a:solidFill>
              <a:srgbClr val="E31B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4" name="Graphic 171">
              <a:extLst>
                <a:ext uri="{FF2B5EF4-FFF2-40B4-BE49-F238E27FC236}">
                  <a16:creationId xmlns:a16="http://schemas.microsoft.com/office/drawing/2014/main" id="{152C7E23-8134-84E3-AADC-9957A45C7E36}"/>
                </a:ext>
              </a:extLst>
            </p:cNvPr>
            <p:cNvSpPr/>
            <p:nvPr/>
          </p:nvSpPr>
          <p:spPr>
            <a:xfrm>
              <a:off x="0" y="6350"/>
              <a:ext cx="4131310" cy="1270"/>
            </a:xfrm>
            <a:custGeom>
              <a:avLst/>
              <a:gdLst/>
              <a:ahLst/>
              <a:cxnLst/>
              <a:rect l="l" t="t" r="r" b="b"/>
              <a:pathLst>
                <a:path w="4131310">
                  <a:moveTo>
                    <a:pt x="0" y="0"/>
                  </a:moveTo>
                  <a:lnTo>
                    <a:pt x="4131005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5" name="Graphic 172">
              <a:extLst>
                <a:ext uri="{FF2B5EF4-FFF2-40B4-BE49-F238E27FC236}">
                  <a16:creationId xmlns:a16="http://schemas.microsoft.com/office/drawing/2014/main" id="{E031952D-3E98-7791-9633-CA23511ED42D}"/>
                </a:ext>
              </a:extLst>
            </p:cNvPr>
            <p:cNvSpPr/>
            <p:nvPr/>
          </p:nvSpPr>
          <p:spPr>
            <a:xfrm>
              <a:off x="6350" y="12694"/>
              <a:ext cx="1270" cy="754380"/>
            </a:xfrm>
            <a:custGeom>
              <a:avLst/>
              <a:gdLst/>
              <a:ahLst/>
              <a:cxnLst/>
              <a:rect l="l" t="t" r="r" b="b"/>
              <a:pathLst>
                <a:path h="754380">
                  <a:moveTo>
                    <a:pt x="0" y="75375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6" name="Graphic 173">
              <a:extLst>
                <a:ext uri="{FF2B5EF4-FFF2-40B4-BE49-F238E27FC236}">
                  <a16:creationId xmlns:a16="http://schemas.microsoft.com/office/drawing/2014/main" id="{202DA806-E2CC-D6D6-014D-9684CA9D5ED5}"/>
                </a:ext>
              </a:extLst>
            </p:cNvPr>
            <p:cNvSpPr/>
            <p:nvPr/>
          </p:nvSpPr>
          <p:spPr>
            <a:xfrm>
              <a:off x="4131000" y="0"/>
              <a:ext cx="3422650" cy="12700"/>
            </a:xfrm>
            <a:custGeom>
              <a:avLst/>
              <a:gdLst/>
              <a:ahLst/>
              <a:cxnLst/>
              <a:rect l="l" t="t" r="r" b="b"/>
              <a:pathLst>
                <a:path w="3422650" h="12700">
                  <a:moveTo>
                    <a:pt x="0" y="12700"/>
                  </a:moveTo>
                  <a:lnTo>
                    <a:pt x="3422644" y="12700"/>
                  </a:lnTo>
                  <a:lnTo>
                    <a:pt x="342264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31B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7" name="Graphic 174">
              <a:extLst>
                <a:ext uri="{FF2B5EF4-FFF2-40B4-BE49-F238E27FC236}">
                  <a16:creationId xmlns:a16="http://schemas.microsoft.com/office/drawing/2014/main" id="{3A540A45-EFCA-4665-A751-5EA8D747F799}"/>
                </a:ext>
              </a:extLst>
            </p:cNvPr>
            <p:cNvSpPr/>
            <p:nvPr/>
          </p:nvSpPr>
          <p:spPr>
            <a:xfrm>
              <a:off x="7553649" y="12694"/>
              <a:ext cx="1270" cy="754380"/>
            </a:xfrm>
            <a:custGeom>
              <a:avLst/>
              <a:gdLst/>
              <a:ahLst/>
              <a:cxnLst/>
              <a:rect l="l" t="t" r="r" b="b"/>
              <a:pathLst>
                <a:path h="754380">
                  <a:moveTo>
                    <a:pt x="0" y="75375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8" name="Graphic 175">
              <a:extLst>
                <a:ext uri="{FF2B5EF4-FFF2-40B4-BE49-F238E27FC236}">
                  <a16:creationId xmlns:a16="http://schemas.microsoft.com/office/drawing/2014/main" id="{8C7F2ECD-28BE-36F7-A0B0-6EC2D6A17451}"/>
                </a:ext>
              </a:extLst>
            </p:cNvPr>
            <p:cNvSpPr/>
            <p:nvPr/>
          </p:nvSpPr>
          <p:spPr>
            <a:xfrm>
              <a:off x="0" y="772802"/>
              <a:ext cx="4131310" cy="1270"/>
            </a:xfrm>
            <a:custGeom>
              <a:avLst/>
              <a:gdLst/>
              <a:ahLst/>
              <a:cxnLst/>
              <a:rect l="l" t="t" r="r" b="b"/>
              <a:pathLst>
                <a:path w="4131310">
                  <a:moveTo>
                    <a:pt x="0" y="0"/>
                  </a:moveTo>
                  <a:lnTo>
                    <a:pt x="4131005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9" name="Graphic 176">
              <a:extLst>
                <a:ext uri="{FF2B5EF4-FFF2-40B4-BE49-F238E27FC236}">
                  <a16:creationId xmlns:a16="http://schemas.microsoft.com/office/drawing/2014/main" id="{BAE317E3-9516-E93D-6C16-121D1B5625D7}"/>
                </a:ext>
              </a:extLst>
            </p:cNvPr>
            <p:cNvSpPr/>
            <p:nvPr/>
          </p:nvSpPr>
          <p:spPr>
            <a:xfrm>
              <a:off x="6352" y="5066998"/>
              <a:ext cx="7547609" cy="353695"/>
            </a:xfrm>
            <a:custGeom>
              <a:avLst/>
              <a:gdLst/>
              <a:ahLst/>
              <a:cxnLst/>
              <a:rect l="l" t="t" r="r" b="b"/>
              <a:pathLst>
                <a:path w="7547609" h="353695">
                  <a:moveTo>
                    <a:pt x="7547292" y="0"/>
                  </a:moveTo>
                  <a:lnTo>
                    <a:pt x="0" y="0"/>
                  </a:lnTo>
                  <a:lnTo>
                    <a:pt x="0" y="353644"/>
                  </a:lnTo>
                  <a:lnTo>
                    <a:pt x="7547292" y="353644"/>
                  </a:lnTo>
                  <a:lnTo>
                    <a:pt x="7547292" y="0"/>
                  </a:lnTo>
                  <a:close/>
                </a:path>
              </a:pathLst>
            </a:custGeom>
            <a:solidFill>
              <a:srgbClr val="E31B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r>
                <a:rPr lang="da-DK"/>
                <a:t>	Rød Arterielt sår – Rød </a:t>
              </a:r>
              <a:r>
                <a:rPr lang="da-DK" err="1"/>
                <a:t>Arteielt</a:t>
              </a:r>
              <a:r>
                <a:rPr lang="da-DK"/>
                <a:t> sår – Rød Arterielt sår – Rød Arterielt sår</a:t>
              </a:r>
            </a:p>
          </p:txBody>
        </p:sp>
        <p:sp>
          <p:nvSpPr>
            <p:cNvPr id="30" name="Graphic 177">
              <a:extLst>
                <a:ext uri="{FF2B5EF4-FFF2-40B4-BE49-F238E27FC236}">
                  <a16:creationId xmlns:a16="http://schemas.microsoft.com/office/drawing/2014/main" id="{99C5A096-589F-F76B-94F0-9FBBEF0855E2}"/>
                </a:ext>
              </a:extLst>
            </p:cNvPr>
            <p:cNvSpPr/>
            <p:nvPr/>
          </p:nvSpPr>
          <p:spPr>
            <a:xfrm>
              <a:off x="6350" y="779150"/>
              <a:ext cx="1270" cy="4281805"/>
            </a:xfrm>
            <a:custGeom>
              <a:avLst/>
              <a:gdLst/>
              <a:ahLst/>
              <a:cxnLst/>
              <a:rect l="l" t="t" r="r" b="b"/>
              <a:pathLst>
                <a:path h="4281805">
                  <a:moveTo>
                    <a:pt x="0" y="42815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1" name="Graphic 178">
              <a:extLst>
                <a:ext uri="{FF2B5EF4-FFF2-40B4-BE49-F238E27FC236}">
                  <a16:creationId xmlns:a16="http://schemas.microsoft.com/office/drawing/2014/main" id="{155D8897-27B0-FC68-C682-EFDE02BA9291}"/>
                </a:ext>
              </a:extLst>
            </p:cNvPr>
            <p:cNvSpPr/>
            <p:nvPr/>
          </p:nvSpPr>
          <p:spPr>
            <a:xfrm>
              <a:off x="4131000" y="766452"/>
              <a:ext cx="3422650" cy="12700"/>
            </a:xfrm>
            <a:custGeom>
              <a:avLst/>
              <a:gdLst/>
              <a:ahLst/>
              <a:cxnLst/>
              <a:rect l="l" t="t" r="r" b="b"/>
              <a:pathLst>
                <a:path w="3422650" h="12700">
                  <a:moveTo>
                    <a:pt x="0" y="12700"/>
                  </a:moveTo>
                  <a:lnTo>
                    <a:pt x="3422644" y="12700"/>
                  </a:lnTo>
                  <a:lnTo>
                    <a:pt x="342264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31B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2" name="Graphic 179">
              <a:extLst>
                <a:ext uri="{FF2B5EF4-FFF2-40B4-BE49-F238E27FC236}">
                  <a16:creationId xmlns:a16="http://schemas.microsoft.com/office/drawing/2014/main" id="{0BBA05E7-6F27-078A-D618-8C84DEA84E58}"/>
                </a:ext>
              </a:extLst>
            </p:cNvPr>
            <p:cNvSpPr/>
            <p:nvPr/>
          </p:nvSpPr>
          <p:spPr>
            <a:xfrm>
              <a:off x="4131000" y="779150"/>
              <a:ext cx="1270" cy="4281805"/>
            </a:xfrm>
            <a:custGeom>
              <a:avLst/>
              <a:gdLst/>
              <a:ahLst/>
              <a:cxnLst/>
              <a:rect l="l" t="t" r="r" b="b"/>
              <a:pathLst>
                <a:path h="4281805">
                  <a:moveTo>
                    <a:pt x="0" y="42815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3" name="Graphic 180">
              <a:extLst>
                <a:ext uri="{FF2B5EF4-FFF2-40B4-BE49-F238E27FC236}">
                  <a16:creationId xmlns:a16="http://schemas.microsoft.com/office/drawing/2014/main" id="{CA32316C-EE72-96BF-44B9-A3A3FA4D59FE}"/>
                </a:ext>
              </a:extLst>
            </p:cNvPr>
            <p:cNvSpPr/>
            <p:nvPr/>
          </p:nvSpPr>
          <p:spPr>
            <a:xfrm>
              <a:off x="7553649" y="779150"/>
              <a:ext cx="1270" cy="4281805"/>
            </a:xfrm>
            <a:custGeom>
              <a:avLst/>
              <a:gdLst/>
              <a:ahLst/>
              <a:cxnLst/>
              <a:rect l="l" t="t" r="r" b="b"/>
              <a:pathLst>
                <a:path h="4281805">
                  <a:moveTo>
                    <a:pt x="0" y="42815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4" name="Graphic 181">
              <a:extLst>
                <a:ext uri="{FF2B5EF4-FFF2-40B4-BE49-F238E27FC236}">
                  <a16:creationId xmlns:a16="http://schemas.microsoft.com/office/drawing/2014/main" id="{67098E59-0148-1ACE-8DBC-B3A22766F0C8}"/>
                </a:ext>
              </a:extLst>
            </p:cNvPr>
            <p:cNvSpPr/>
            <p:nvPr/>
          </p:nvSpPr>
          <p:spPr>
            <a:xfrm>
              <a:off x="0" y="5067000"/>
              <a:ext cx="4131310" cy="1270"/>
            </a:xfrm>
            <a:custGeom>
              <a:avLst/>
              <a:gdLst/>
              <a:ahLst/>
              <a:cxnLst/>
              <a:rect l="l" t="t" r="r" b="b"/>
              <a:pathLst>
                <a:path w="4131310">
                  <a:moveTo>
                    <a:pt x="0" y="0"/>
                  </a:moveTo>
                  <a:lnTo>
                    <a:pt x="4131005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5" name="Graphic 182">
              <a:extLst>
                <a:ext uri="{FF2B5EF4-FFF2-40B4-BE49-F238E27FC236}">
                  <a16:creationId xmlns:a16="http://schemas.microsoft.com/office/drawing/2014/main" id="{0CECCCE4-2924-F24F-5295-61B8EF578206}"/>
                </a:ext>
              </a:extLst>
            </p:cNvPr>
            <p:cNvSpPr/>
            <p:nvPr/>
          </p:nvSpPr>
          <p:spPr>
            <a:xfrm>
              <a:off x="6350" y="5073355"/>
              <a:ext cx="127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9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6" name="Graphic 183">
              <a:extLst>
                <a:ext uri="{FF2B5EF4-FFF2-40B4-BE49-F238E27FC236}">
                  <a16:creationId xmlns:a16="http://schemas.microsoft.com/office/drawing/2014/main" id="{1A9FE470-F74E-B496-EE24-AD3943F034F5}"/>
                </a:ext>
              </a:extLst>
            </p:cNvPr>
            <p:cNvSpPr/>
            <p:nvPr/>
          </p:nvSpPr>
          <p:spPr>
            <a:xfrm>
              <a:off x="4131000" y="5060650"/>
              <a:ext cx="3422650" cy="12700"/>
            </a:xfrm>
            <a:custGeom>
              <a:avLst/>
              <a:gdLst/>
              <a:ahLst/>
              <a:cxnLst/>
              <a:rect l="l" t="t" r="r" b="b"/>
              <a:pathLst>
                <a:path w="3422650" h="12700">
                  <a:moveTo>
                    <a:pt x="0" y="12699"/>
                  </a:moveTo>
                  <a:lnTo>
                    <a:pt x="3422644" y="12699"/>
                  </a:lnTo>
                  <a:lnTo>
                    <a:pt x="3422644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E31B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7" name="Graphic 184">
              <a:extLst>
                <a:ext uri="{FF2B5EF4-FFF2-40B4-BE49-F238E27FC236}">
                  <a16:creationId xmlns:a16="http://schemas.microsoft.com/office/drawing/2014/main" id="{15E6D509-47A4-49C6-0C53-6881FD22E4FE}"/>
                </a:ext>
              </a:extLst>
            </p:cNvPr>
            <p:cNvSpPr/>
            <p:nvPr/>
          </p:nvSpPr>
          <p:spPr>
            <a:xfrm>
              <a:off x="7553649" y="5073355"/>
              <a:ext cx="127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94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8" name="Graphic 185">
              <a:extLst>
                <a:ext uri="{FF2B5EF4-FFF2-40B4-BE49-F238E27FC236}">
                  <a16:creationId xmlns:a16="http://schemas.microsoft.com/office/drawing/2014/main" id="{B55B46A9-0024-4FB1-4FD2-270A964B8C7F}"/>
                </a:ext>
              </a:extLst>
            </p:cNvPr>
            <p:cNvSpPr/>
            <p:nvPr/>
          </p:nvSpPr>
          <p:spPr>
            <a:xfrm>
              <a:off x="0" y="5420649"/>
              <a:ext cx="4131310" cy="1270"/>
            </a:xfrm>
            <a:custGeom>
              <a:avLst/>
              <a:gdLst/>
              <a:ahLst/>
              <a:cxnLst/>
              <a:rect l="l" t="t" r="r" b="b"/>
              <a:pathLst>
                <a:path w="4131310">
                  <a:moveTo>
                    <a:pt x="0" y="0"/>
                  </a:moveTo>
                  <a:lnTo>
                    <a:pt x="4131005" y="0"/>
                  </a:lnTo>
                </a:path>
              </a:pathLst>
            </a:custGeom>
            <a:ln w="12700">
              <a:solidFill>
                <a:srgbClr val="E31B22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39" name="Graphic 186">
              <a:extLst>
                <a:ext uri="{FF2B5EF4-FFF2-40B4-BE49-F238E27FC236}">
                  <a16:creationId xmlns:a16="http://schemas.microsoft.com/office/drawing/2014/main" id="{BE4A403C-AE44-5350-6400-AD08A7F82A91}"/>
                </a:ext>
              </a:extLst>
            </p:cNvPr>
            <p:cNvSpPr/>
            <p:nvPr/>
          </p:nvSpPr>
          <p:spPr>
            <a:xfrm>
              <a:off x="4131000" y="5414299"/>
              <a:ext cx="3422650" cy="12700"/>
            </a:xfrm>
            <a:custGeom>
              <a:avLst/>
              <a:gdLst/>
              <a:ahLst/>
              <a:cxnLst/>
              <a:rect l="l" t="t" r="r" b="b"/>
              <a:pathLst>
                <a:path w="3422650" h="12700">
                  <a:moveTo>
                    <a:pt x="0" y="12700"/>
                  </a:moveTo>
                  <a:lnTo>
                    <a:pt x="3422644" y="12700"/>
                  </a:lnTo>
                  <a:lnTo>
                    <a:pt x="342264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31B2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</p:grpSp>
      <p:sp>
        <p:nvSpPr>
          <p:cNvPr id="41" name="Tekstfelt 40">
            <a:extLst>
              <a:ext uri="{FF2B5EF4-FFF2-40B4-BE49-F238E27FC236}">
                <a16:creationId xmlns:a16="http://schemas.microsoft.com/office/drawing/2014/main" id="{CA106B84-96F8-0570-5B38-E4C4E1ABCFAA}"/>
              </a:ext>
            </a:extLst>
          </p:cNvPr>
          <p:cNvSpPr txBox="1"/>
          <p:nvPr/>
        </p:nvSpPr>
        <p:spPr>
          <a:xfrm>
            <a:off x="360366" y="1007862"/>
            <a:ext cx="6199052" cy="52578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5"/>
              </a:spcBef>
            </a:pPr>
            <a:r>
              <a:rPr lang="en-US" sz="14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1600" b="1" err="1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Handlemuligheder</a:t>
            </a:r>
            <a:r>
              <a:rPr lang="en-US" sz="1600" b="1" spc="-45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err="1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</a:t>
            </a:r>
            <a:r>
              <a:rPr lang="en-US" sz="1600" b="1" spc="-40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spc="-10" err="1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infektionstegn</a:t>
            </a:r>
            <a:endParaRPr lang="da-DK" sz="1600" b="1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>
              <a:lnSpc>
                <a:spcPts val="965"/>
              </a:lnSpc>
            </a:pPr>
            <a:endParaRPr lang="en-US" sz="1600" b="1" i="1">
              <a:solidFill>
                <a:srgbClr val="2E3092"/>
              </a:solidFill>
              <a:latin typeface="Verdana-BoldItalic"/>
              <a:ea typeface="Verdana-BoldItalic"/>
              <a:cs typeface="Verdana-BoldItalic"/>
            </a:endParaRPr>
          </a:p>
          <a:p>
            <a:pPr marL="146050">
              <a:lnSpc>
                <a:spcPts val="965"/>
              </a:lnSpc>
            </a:pPr>
            <a:r>
              <a:rPr lang="en-US" sz="1600" b="1" i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Milde</a:t>
            </a:r>
            <a:r>
              <a:rPr lang="en-US" sz="1600" b="1" i="1" spc="-20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 </a:t>
            </a:r>
            <a:r>
              <a:rPr lang="en-US" sz="1600" b="1" i="1" spc="-10" err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infektionstegn</a:t>
            </a:r>
            <a:endParaRPr lang="en-US" sz="1600" b="1" i="1" spc="-10">
              <a:solidFill>
                <a:srgbClr val="2E3092"/>
              </a:solidFill>
              <a:effectLst/>
              <a:latin typeface="Verdana-BoldItalic"/>
              <a:ea typeface="Verdana-BoldItalic"/>
              <a:cs typeface="Verdana-BoldItalic"/>
            </a:endParaRPr>
          </a:p>
          <a:p>
            <a:pPr marL="146050">
              <a:lnSpc>
                <a:spcPts val="965"/>
              </a:lnSpc>
            </a:pPr>
            <a:endParaRPr lang="da-DK" sz="1600" b="1" i="1">
              <a:effectLst/>
              <a:latin typeface="Verdana-BoldItalic"/>
              <a:ea typeface="Verdana-BoldItalic"/>
              <a:cs typeface="Verdana-BoldItalic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</a:t>
            </a:r>
            <a:r>
              <a:rPr lang="en-US" sz="1600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billede</a:t>
            </a:r>
            <a:r>
              <a:rPr lang="en-US" sz="160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</a:t>
            </a:r>
            <a:r>
              <a:rPr lang="en-US" sz="160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</a:t>
            </a:r>
            <a:r>
              <a:rPr lang="en-US" sz="160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60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husk</a:t>
            </a:r>
            <a:r>
              <a:rPr lang="en-US" sz="160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sårlineal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en-US" sz="1600" spc="-10">
              <a:solidFill>
                <a:srgbClr val="231F2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Tegn</a:t>
            </a:r>
            <a:r>
              <a:rPr lang="en-US" sz="1600" spc="-4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omkring</a:t>
            </a:r>
            <a:r>
              <a:rPr lang="en-US" sz="1600" spc="-4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rødme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en-US" sz="1600" spc="-10">
              <a:solidFill>
                <a:srgbClr val="231F2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</a:t>
            </a:r>
            <a:r>
              <a:rPr lang="en-US" sz="160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hyppigt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infektionen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aftaget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en-US" sz="1600" spc="-10">
              <a:solidFill>
                <a:srgbClr val="231F2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Lægekontakt</a:t>
            </a:r>
            <a:r>
              <a:rPr lang="en-US" sz="160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podning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ts val="960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endParaRPr lang="en-US" sz="1600" spc="-10">
              <a:solidFill>
                <a:srgbClr val="231F2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lvl="0" indent="-342900">
              <a:lnSpc>
                <a:spcPts val="965"/>
              </a:lnSpc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Overvej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AB-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podesvar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5"/>
              </a:spcBef>
            </a:pPr>
            <a:endParaRPr lang="da-DK" sz="16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/>
            <a:r>
              <a:rPr lang="en-US" sz="1600" b="1" i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Moderate</a:t>
            </a:r>
            <a:r>
              <a:rPr lang="en-US" sz="1600" b="1" i="1" spc="-35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 </a:t>
            </a:r>
            <a:r>
              <a:rPr lang="en-US" sz="1600" b="1" i="1" spc="-10" err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infektionstegn</a:t>
            </a:r>
            <a:endParaRPr lang="da-DK" sz="1600" b="1" i="1">
              <a:effectLst/>
              <a:latin typeface="Verdana-BoldItalic"/>
              <a:ea typeface="Verdana-BoldItalic"/>
              <a:cs typeface="Verdana-BoldItalic"/>
            </a:endParaRPr>
          </a:p>
          <a:p>
            <a:pPr marL="342900" lvl="0" indent="-342900">
              <a:spcBef>
                <a:spcPts val="230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Handlinger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spc="-3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600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</a:t>
            </a:r>
            <a:r>
              <a:rPr lang="en-US" sz="1600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milde</a:t>
            </a:r>
            <a:r>
              <a:rPr lang="en-US" sz="1600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infektionstegn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225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Lægekontakt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podning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AB-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podesvar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230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Overvej</a:t>
            </a:r>
            <a:r>
              <a:rPr lang="en-US" sz="1600" spc="-1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indlæggelse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tilsyn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sårambulatoriet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225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dagligt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infektionen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aftaget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5"/>
              </a:spcBef>
            </a:pPr>
            <a:endParaRPr lang="da-DK" sz="16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/>
            <a:r>
              <a:rPr lang="en-US" sz="1600" b="1" i="1" err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Svær</a:t>
            </a:r>
            <a:r>
              <a:rPr lang="en-US" sz="1600" b="1" i="1" spc="-15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 </a:t>
            </a:r>
            <a:r>
              <a:rPr lang="en-US" sz="1600" b="1" i="1" spc="-10" err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infektion</a:t>
            </a:r>
            <a:endParaRPr lang="da-DK" sz="1600" b="1" i="1">
              <a:effectLst/>
              <a:latin typeface="Verdana-BoldItalic"/>
              <a:ea typeface="Verdana-BoldItalic"/>
              <a:cs typeface="Verdana-BoldItalic"/>
            </a:endParaRPr>
          </a:p>
          <a:p>
            <a:pPr marL="342900" lvl="0" indent="-342900">
              <a:spcBef>
                <a:spcPts val="225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Handlinger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600" spc="-3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600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</a:t>
            </a:r>
            <a:r>
              <a:rPr lang="en-US" sz="1600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milde</a:t>
            </a:r>
            <a:r>
              <a:rPr lang="en-US" sz="1600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infektionstegn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230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Lægekontakt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mhp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indlæggelse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tilsyn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sårambulatoriet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225"/>
              </a:spcBef>
              <a:buClr>
                <a:srgbClr val="231F20"/>
              </a:buClr>
              <a:buSzPts val="800"/>
              <a:buFont typeface="Verdana" panose="020B0604030504040204" pitchFamily="34" charset="0"/>
              <a:buChar char="•"/>
              <a:tabLst>
                <a:tab pos="374650" algn="l"/>
              </a:tabLst>
            </a:pP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dagligt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infektionen</a:t>
            </a:r>
            <a:r>
              <a:rPr lang="en-US" sz="160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</a:t>
            </a:r>
            <a:r>
              <a:rPr lang="en-US" sz="1600" spc="-1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aftagende</a:t>
            </a:r>
            <a:endParaRPr lang="da-DK" sz="1600" spc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807A4144-F8C5-D8AA-4A44-0C299DEBD69E}"/>
              </a:ext>
            </a:extLst>
          </p:cNvPr>
          <p:cNvSpPr txBox="1"/>
          <p:nvPr/>
        </p:nvSpPr>
        <p:spPr>
          <a:xfrm>
            <a:off x="6802864" y="1829703"/>
            <a:ext cx="4919658" cy="28069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46050"/>
            <a:r>
              <a:rPr lang="en-US" b="1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Sårbehandling:</a:t>
            </a:r>
            <a:r>
              <a:rPr lang="en-US" b="1" spc="-60">
                <a:solidFill>
                  <a:srgbClr val="2E309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lang="en-US" spc="-2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</a:t>
            </a:r>
            <a:r>
              <a:rPr lang="en-US" spc="-3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arteriel</a:t>
            </a:r>
            <a:r>
              <a:rPr lang="en-US" spc="-2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pc="-25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/>
            <a:endParaRPr lang="en-US" spc="-25">
              <a:solidFill>
                <a:srgbClr val="231F20"/>
              </a:solidFill>
              <a:latin typeface="Verdana"/>
              <a:ea typeface="Verdana"/>
              <a:cs typeface="Verdana-BoldItalic"/>
            </a:endParaRPr>
          </a:p>
          <a:p>
            <a:pPr marL="146050">
              <a:lnSpc>
                <a:spcPts val="965"/>
              </a:lnSpc>
              <a:spcBef>
                <a:spcPts val="925"/>
              </a:spcBef>
            </a:pPr>
            <a:r>
              <a:rPr lang="en-US" b="1" i="1" err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Akut</a:t>
            </a:r>
            <a:r>
              <a:rPr lang="en-US" b="1" i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 </a:t>
            </a:r>
            <a:r>
              <a:rPr lang="en-US" b="1" i="1" spc="-10" err="1">
                <a:solidFill>
                  <a:srgbClr val="2E3092"/>
                </a:solidFill>
                <a:effectLst/>
                <a:latin typeface="Verdana-BoldItalic"/>
                <a:ea typeface="Verdana-BoldItalic"/>
                <a:cs typeface="Verdana-BoldItalic"/>
              </a:rPr>
              <a:t>iskæmi</a:t>
            </a:r>
            <a:endParaRPr lang="da-DK" b="1" i="1">
              <a:effectLst/>
              <a:latin typeface="Verdana-BoldItalic"/>
              <a:ea typeface="Verdana-BoldItalic"/>
              <a:cs typeface="Verdana-BoldItalic"/>
            </a:endParaRPr>
          </a:p>
          <a:p>
            <a:pPr marL="146050" marR="186055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Hvis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fod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eller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tæer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pludselig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bliver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kold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bleg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blå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/sort, er det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tegn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iskæmi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borger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akut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indlægges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pc="-20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sygehus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egen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læge</a:t>
            </a:r>
            <a:r>
              <a:rPr lang="en-US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a-DK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"/>
              </a:spcBef>
            </a:pPr>
            <a:endParaRPr lang="da-DK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6050"/>
            <a:r>
              <a:rPr lang="en-US" b="1" i="1" err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Blottet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err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sene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err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knogle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err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holdes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err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fugtig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med</a:t>
            </a:r>
            <a:r>
              <a:rPr lang="en-US" b="1" i="1" spc="-1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i="1" spc="-25">
                <a:solidFill>
                  <a:srgbClr val="2E3092"/>
                </a:solidFill>
                <a:effectLst/>
                <a:latin typeface="Verdana-BoldItalic"/>
                <a:ea typeface="Verdana" panose="020B0604030504040204" pitchFamily="34" charset="0"/>
                <a:cs typeface="Verdana" panose="020B0604030504040204" pitchFamily="34" charset="0"/>
              </a:rPr>
              <a:t>gel</a:t>
            </a:r>
            <a:endParaRPr lang="da-DK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2C22082D-CC2E-E394-CA56-7F27FEFF731A}"/>
              </a:ext>
            </a:extLst>
          </p:cNvPr>
          <p:cNvSpPr txBox="1"/>
          <p:nvPr/>
        </p:nvSpPr>
        <p:spPr>
          <a:xfrm>
            <a:off x="2854040" y="22466"/>
            <a:ext cx="6162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45"/>
              </a:spcBef>
            </a:pPr>
            <a:r>
              <a:rPr lang="en-US" sz="4800" b="1" kern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Rød</a:t>
            </a:r>
            <a:r>
              <a:rPr lang="en-US" sz="4800" b="1" kern="0" spc="-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kern="0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Arterielt</a:t>
            </a:r>
            <a:r>
              <a:rPr lang="en-US" sz="4800" b="1" kern="0" spc="-15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kern="0" spc="-25" err="1">
                <a:solidFill>
                  <a:srgbClr val="231F2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sår</a:t>
            </a:r>
            <a:endParaRPr lang="da-DK" sz="4800" b="1" ker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6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C7AC223BCD1E468BEB6315084DB435" ma:contentTypeVersion="16" ma:contentTypeDescription="Opret et nyt dokument." ma:contentTypeScope="" ma:versionID="bd1e5e0168665c0ef7e306c9c388da37">
  <xsd:schema xmlns:xsd="http://www.w3.org/2001/XMLSchema" xmlns:xs="http://www.w3.org/2001/XMLSchema" xmlns:p="http://schemas.microsoft.com/office/2006/metadata/properties" xmlns:ns2="295821c8-90f7-49af-9787-c3580fb12eaf" xmlns:ns3="161ee085-b3e6-4f84-b6a0-c4693a424648" targetNamespace="http://schemas.microsoft.com/office/2006/metadata/properties" ma:root="true" ma:fieldsID="464c6044c7ab7334a0613bacd29d6973" ns2:_="" ns3:_="">
    <xsd:import namespace="295821c8-90f7-49af-9787-c3580fb12eaf"/>
    <xsd:import namespace="161ee085-b3e6-4f84-b6a0-c4693a4246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21c8-90f7-49af-9787-c3580fb12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108febd6-0a5e-4c61-8eef-62daee41b6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ee085-b3e6-4f84-b6a0-c4693a42464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538cc71-740d-4744-8d9a-67a08982948f}" ma:internalName="TaxCatchAll" ma:showField="CatchAllData" ma:web="161ee085-b3e6-4f84-b6a0-c4693a4246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ee085-b3e6-4f84-b6a0-c4693a424648" xsi:nil="true"/>
    <lcf76f155ced4ddcb4097134ff3c332f xmlns="295821c8-90f7-49af-9787-c3580fb12eaf">
      <Terms xmlns="http://schemas.microsoft.com/office/infopath/2007/PartnerControls"/>
    </lcf76f155ced4ddcb4097134ff3c332f>
    <SharedWithUsers xmlns="161ee085-b3e6-4f84-b6a0-c4693a424648">
      <UserInfo>
        <DisplayName>Charlotte Birgit Nielsen</DisplayName>
        <AccountId>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7CFEE8-7120-4697-A337-3E049CE8648B}">
  <ds:schemaRefs>
    <ds:schemaRef ds:uri="161ee085-b3e6-4f84-b6a0-c4693a424648"/>
    <ds:schemaRef ds:uri="295821c8-90f7-49af-9787-c3580fb12e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0C69D6-9BCD-4998-BD11-F9C060A73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41B21-BC67-4637-BCBE-1CAD51629566}">
  <ds:schemaRefs>
    <ds:schemaRef ds:uri="161ee085-b3e6-4f84-b6a0-c4693a424648"/>
    <ds:schemaRef ds:uri="295821c8-90f7-49af-9787-c3580fb12e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864</Words>
  <Application>Microsoft Office PowerPoint</Application>
  <PresentationFormat>Widescreen</PresentationFormat>
  <Paragraphs>234</Paragraphs>
  <Slides>28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Courier New</vt:lpstr>
      <vt:lpstr>Symbol</vt:lpstr>
      <vt:lpstr>Times New Roman</vt:lpstr>
      <vt:lpstr>Verdana</vt:lpstr>
      <vt:lpstr>Verdana-BoldItalic</vt:lpstr>
      <vt:lpstr>Wingdings</vt:lpstr>
      <vt:lpstr>Office Theme</vt:lpstr>
      <vt:lpstr> Telemedicin og Sårtriage </vt:lpstr>
      <vt:lpstr>PowerPoint-præsentation</vt:lpstr>
      <vt:lpstr>Hvorfor Sårtriage ?</vt:lpstr>
      <vt:lpstr>Samarbejde – sårtriagen startede som projekt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HANDLINGSANVISNING •  HANDLINGSANVISNING • HANDLINGSANVISNING •     Rød Arterielt sår</vt:lpstr>
      <vt:lpstr>PowerPoint-præsentation</vt:lpstr>
      <vt:lpstr>HANDLINGSANVISNING •  HANDLINGSANVISNING • HANDLINGSANVISNING      Gul arterielt sår</vt:lpstr>
      <vt:lpstr>HANDLINGSANVISNING •  HANDLINGSANVISNING • HANDLINGSANVISNING      Gul arterielt sår</vt:lpstr>
      <vt:lpstr>HANDLINGSANVISNING •  HANDLINGSANVISNING • HANDLINGSANVISNING      Gul arterielt sår</vt:lpstr>
      <vt:lpstr>HANDLINGSANVISNING •  HANDLINGSANVISNING • HANDLINGSANVISNING      Gul arterielt sår</vt:lpstr>
      <vt:lpstr>Nye arbejdsgange og indsatser</vt:lpstr>
      <vt:lpstr>Nye arbejdsgange</vt:lpstr>
      <vt:lpstr>Kompetanceudvikling af sygeplejersker og social- og sundhedsassistenter</vt:lpstr>
      <vt:lpstr>Sårtriagevejen</vt:lpstr>
      <vt:lpstr>Implementering og drift</vt:lpstr>
      <vt:lpstr>Implementering og drift </vt:lpstr>
      <vt:lpstr>Implementering og drift</vt:lpstr>
      <vt:lpstr>Resultater</vt:lpstr>
      <vt:lpstr>PowerPoint-præsentation</vt:lpstr>
      <vt:lpstr>Resultater - Kompetenceløft</vt:lpstr>
      <vt:lpstr>Resultater</vt:lpstr>
      <vt:lpstr>Resultater</vt:lpstr>
      <vt:lpstr>Tak for opmærksomheden</vt:lpstr>
    </vt:vector>
  </TitlesOfParts>
  <Company>Vordingborg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Sårtriage  Velkommen  til  Klintholm Havn</dc:title>
  <dc:creator>Maja Fischer Juul Larsen</dc:creator>
  <cp:lastModifiedBy>Jeanette Graversen</cp:lastModifiedBy>
  <cp:revision>56</cp:revision>
  <cp:lastPrinted>2023-11-17T09:59:35Z</cp:lastPrinted>
  <dcterms:created xsi:type="dcterms:W3CDTF">2023-05-03T05:44:34Z</dcterms:created>
  <dcterms:modified xsi:type="dcterms:W3CDTF">2024-10-07T08:15:27Z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0x01010023C7AC223BCD1E468BEB6315084DB435</vt:lpwstr>
  </property>
  <property fmtid="{D5CDD505-2E9C-101B-9397-08002B2CF9AE}" pid="3" name="MediaServiceImageTags">
    <vt:lpwstr/>
  </property>
</Properties>
</file>